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8" r:id="rId3"/>
    <p:sldId id="259" r:id="rId4"/>
    <p:sldId id="260" r:id="rId5"/>
    <p:sldId id="262" r:id="rId6"/>
    <p:sldId id="263" r:id="rId7"/>
    <p:sldId id="264" r:id="rId8"/>
    <p:sldId id="265" r:id="rId9"/>
    <p:sldId id="267" r:id="rId10"/>
    <p:sldId id="354" r:id="rId11"/>
    <p:sldId id="268" r:id="rId12"/>
    <p:sldId id="269" r:id="rId13"/>
    <p:sldId id="444" r:id="rId14"/>
    <p:sldId id="270" r:id="rId15"/>
    <p:sldId id="271" r:id="rId16"/>
    <p:sldId id="272" r:id="rId17"/>
    <p:sldId id="332" r:id="rId18"/>
    <p:sldId id="471" r:id="rId19"/>
    <p:sldId id="445" r:id="rId20"/>
    <p:sldId id="291" r:id="rId21"/>
    <p:sldId id="292" r:id="rId22"/>
    <p:sldId id="294" r:id="rId23"/>
    <p:sldId id="446" r:id="rId24"/>
  </p:sldIdLst>
  <p:sldSz cx="9144000" cy="5143500" type="screen16x9"/>
  <p:notesSz cx="9144000" cy="51435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25" userDrawn="1">
          <p15:clr>
            <a:srgbClr val="A4A3A4"/>
          </p15:clr>
        </p15:guide>
        <p15:guide id="2" pos="212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78" y="108"/>
      </p:cViewPr>
      <p:guideLst>
        <p:guide orient="horz" pos="2825"/>
        <p:guide pos="212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207168"/>
            <a:ext cx="9144000" cy="4936331"/>
          </a:xfrm>
          <a:prstGeom prst="rect">
            <a:avLst/>
          </a:prstGeom>
        </p:spPr>
      </p:pic>
      <p:sp>
        <p:nvSpPr>
          <p:cNvPr id="17" name="bg object 17"/>
          <p:cNvSpPr/>
          <p:nvPr/>
        </p:nvSpPr>
        <p:spPr>
          <a:xfrm>
            <a:off x="7092950" y="196850"/>
            <a:ext cx="1079500" cy="723900"/>
          </a:xfrm>
          <a:custGeom>
            <a:avLst/>
            <a:gdLst/>
            <a:ahLst/>
            <a:cxnLst/>
            <a:rect l="l" t="t" r="r" b="b"/>
            <a:pathLst>
              <a:path w="1079500" h="723900">
                <a:moveTo>
                  <a:pt x="1079500" y="0"/>
                </a:moveTo>
                <a:lnTo>
                  <a:pt x="0" y="0"/>
                </a:lnTo>
                <a:lnTo>
                  <a:pt x="0" y="723900"/>
                </a:lnTo>
                <a:lnTo>
                  <a:pt x="1079500" y="723900"/>
                </a:lnTo>
                <a:lnTo>
                  <a:pt x="1079500" y="0"/>
                </a:lnTo>
                <a:close/>
              </a:path>
            </a:pathLst>
          </a:custGeom>
          <a:solidFill>
            <a:srgbClr val="FFFFFF"/>
          </a:solidFill>
        </p:spPr>
        <p:txBody>
          <a:bodyPr wrap="square" lIns="0" tIns="0" rIns="0" bIns="0" rtlCol="0"/>
          <a:lstStyle/>
          <a:p/>
        </p:txBody>
      </p:sp>
      <p:sp>
        <p:nvSpPr>
          <p:cNvPr id="18" name="bg object 18"/>
          <p:cNvSpPr/>
          <p:nvPr/>
        </p:nvSpPr>
        <p:spPr>
          <a:xfrm>
            <a:off x="7092950" y="196850"/>
            <a:ext cx="1079500" cy="723900"/>
          </a:xfrm>
          <a:custGeom>
            <a:avLst/>
            <a:gdLst/>
            <a:ahLst/>
            <a:cxnLst/>
            <a:rect l="l" t="t" r="r" b="b"/>
            <a:pathLst>
              <a:path w="1079500" h="723900">
                <a:moveTo>
                  <a:pt x="0" y="0"/>
                </a:moveTo>
                <a:lnTo>
                  <a:pt x="1079500" y="0"/>
                </a:lnTo>
                <a:lnTo>
                  <a:pt x="1079500" y="723900"/>
                </a:lnTo>
                <a:lnTo>
                  <a:pt x="0" y="723900"/>
                </a:lnTo>
                <a:lnTo>
                  <a:pt x="0" y="0"/>
                </a:lnTo>
                <a:close/>
              </a:path>
            </a:pathLst>
          </a:custGeom>
          <a:ln w="12700">
            <a:solidFill>
              <a:srgbClr val="FFFFFF"/>
            </a:solidFill>
          </a:ln>
        </p:spPr>
        <p:txBody>
          <a:bodyPr wrap="square" lIns="0" tIns="0" rIns="0" bIns="0" rtlCol="0"/>
          <a:lstStyle/>
          <a:p/>
        </p:txBody>
      </p:sp>
      <p:pic>
        <p:nvPicPr>
          <p:cNvPr id="19" name="bg object 19"/>
          <p:cNvPicPr/>
          <p:nvPr/>
        </p:nvPicPr>
        <p:blipFill>
          <a:blip r:embed="rId3" cstate="print"/>
          <a:stretch>
            <a:fillRect/>
          </a:stretch>
        </p:blipFill>
        <p:spPr>
          <a:xfrm>
            <a:off x="0" y="4584700"/>
            <a:ext cx="9143998" cy="558800"/>
          </a:xfrm>
          <a:prstGeom prst="rect">
            <a:avLst/>
          </a:prstGeom>
        </p:spPr>
      </p:pic>
      <p:sp>
        <p:nvSpPr>
          <p:cNvPr id="2" name="Holder 2"/>
          <p:cNvSpPr>
            <a:spLocks noGrp="1"/>
          </p:cNvSpPr>
          <p:nvPr>
            <p:ph type="ctrTitle"/>
          </p:nvPr>
        </p:nvSpPr>
        <p:spPr>
          <a:xfrm>
            <a:off x="1158351" y="1678423"/>
            <a:ext cx="6827296" cy="695960"/>
          </a:xfrm>
          <a:prstGeom prst="rect">
            <a:avLst/>
          </a:prstGeom>
        </p:spPr>
        <p:txBody>
          <a:bodyPr wrap="square" lIns="0" tIns="0" rIns="0" bIns="0">
            <a:spAutoFit/>
          </a:bodyPr>
          <a:lstStyle>
            <a:lvl1pPr>
              <a:defRPr b="0" i="0">
                <a:solidFill>
                  <a:schemeClr val="tx1"/>
                </a:solidFill>
              </a:defRPr>
            </a:lvl1pPr>
          </a:lstStyle>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0" i="0">
                <a:solidFill>
                  <a:srgbClr val="000010"/>
                </a:solidFill>
                <a:latin typeface="黑体" panose="02010609060101010101" charset="-122"/>
                <a:cs typeface="黑体" panose="02010609060101010101" charset="-122"/>
              </a:defRPr>
            </a:lvl1pPr>
          </a:lstStyle>
          <a:p/>
        </p:txBody>
      </p:sp>
      <p:sp>
        <p:nvSpPr>
          <p:cNvPr id="3" name="Holder 3"/>
          <p:cNvSpPr>
            <a:spLocks noGrp="1"/>
          </p:cNvSpPr>
          <p:nvPr>
            <p:ph type="body" idx="1"/>
          </p:nvPr>
        </p:nvSpPr>
        <p:spPr/>
        <p:txBody>
          <a:bodyPr lIns="0" tIns="0" rIns="0" bIns="0"/>
          <a:lstStyle>
            <a:lvl1pPr>
              <a:defRPr b="0" i="0">
                <a:solidFill>
                  <a:schemeClr val="tx1"/>
                </a:solidFill>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0" i="0">
                <a:solidFill>
                  <a:srgbClr val="000010"/>
                </a:solidFill>
                <a:latin typeface="黑体" panose="02010609060101010101" charset="-122"/>
                <a:cs typeface="黑体" panose="02010609060101010101" charset="-122"/>
              </a:defRPr>
            </a:lvl1pPr>
          </a:lstStyle>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showMasterSp="0">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207168"/>
            <a:ext cx="9144000" cy="4936331"/>
          </a:xfrm>
          <a:prstGeom prst="rect">
            <a:avLst/>
          </a:prstGeom>
        </p:spPr>
      </p:pic>
      <p:sp>
        <p:nvSpPr>
          <p:cNvPr id="17" name="bg object 17"/>
          <p:cNvSpPr/>
          <p:nvPr/>
        </p:nvSpPr>
        <p:spPr>
          <a:xfrm>
            <a:off x="7092950" y="196850"/>
            <a:ext cx="1079500" cy="723900"/>
          </a:xfrm>
          <a:custGeom>
            <a:avLst/>
            <a:gdLst/>
            <a:ahLst/>
            <a:cxnLst/>
            <a:rect l="l" t="t" r="r" b="b"/>
            <a:pathLst>
              <a:path w="1079500" h="723900">
                <a:moveTo>
                  <a:pt x="1079500" y="0"/>
                </a:moveTo>
                <a:lnTo>
                  <a:pt x="0" y="0"/>
                </a:lnTo>
                <a:lnTo>
                  <a:pt x="0" y="723900"/>
                </a:lnTo>
                <a:lnTo>
                  <a:pt x="1079500" y="723900"/>
                </a:lnTo>
                <a:lnTo>
                  <a:pt x="1079500" y="0"/>
                </a:lnTo>
                <a:close/>
              </a:path>
            </a:pathLst>
          </a:custGeom>
          <a:solidFill>
            <a:srgbClr val="FFFFFF"/>
          </a:solidFill>
        </p:spPr>
        <p:txBody>
          <a:bodyPr wrap="square" lIns="0" tIns="0" rIns="0" bIns="0" rtlCol="0"/>
          <a:lstStyle/>
          <a:p/>
        </p:txBody>
      </p:sp>
      <p:sp>
        <p:nvSpPr>
          <p:cNvPr id="18" name="bg object 18"/>
          <p:cNvSpPr/>
          <p:nvPr/>
        </p:nvSpPr>
        <p:spPr>
          <a:xfrm>
            <a:off x="7092950" y="196850"/>
            <a:ext cx="1079500" cy="723900"/>
          </a:xfrm>
          <a:custGeom>
            <a:avLst/>
            <a:gdLst/>
            <a:ahLst/>
            <a:cxnLst/>
            <a:rect l="l" t="t" r="r" b="b"/>
            <a:pathLst>
              <a:path w="1079500" h="723900">
                <a:moveTo>
                  <a:pt x="0" y="0"/>
                </a:moveTo>
                <a:lnTo>
                  <a:pt x="1079500" y="0"/>
                </a:lnTo>
                <a:lnTo>
                  <a:pt x="1079500" y="723900"/>
                </a:lnTo>
                <a:lnTo>
                  <a:pt x="0" y="723900"/>
                </a:lnTo>
                <a:lnTo>
                  <a:pt x="0" y="0"/>
                </a:lnTo>
                <a:close/>
              </a:path>
            </a:pathLst>
          </a:custGeom>
          <a:ln w="12700">
            <a:solidFill>
              <a:srgbClr val="FFFFFF"/>
            </a:solidFill>
          </a:ln>
        </p:spPr>
        <p:txBody>
          <a:bodyPr wrap="square" lIns="0" tIns="0" rIns="0" bIns="0" rtlCol="0"/>
          <a:lstStyle/>
          <a:p/>
        </p:txBody>
      </p:sp>
      <p:sp>
        <p:nvSpPr>
          <p:cNvPr id="19" name="bg object 19"/>
          <p:cNvSpPr/>
          <p:nvPr/>
        </p:nvSpPr>
        <p:spPr>
          <a:xfrm>
            <a:off x="6350" y="679450"/>
            <a:ext cx="6372225" cy="0"/>
          </a:xfrm>
          <a:custGeom>
            <a:avLst/>
            <a:gdLst/>
            <a:ahLst/>
            <a:cxnLst/>
            <a:rect l="l" t="t" r="r" b="b"/>
            <a:pathLst>
              <a:path w="6372225">
                <a:moveTo>
                  <a:pt x="0" y="0"/>
                </a:moveTo>
                <a:lnTo>
                  <a:pt x="6372200" y="1"/>
                </a:lnTo>
              </a:path>
            </a:pathLst>
          </a:custGeom>
          <a:ln w="12700">
            <a:solidFill>
              <a:srgbClr val="1597BB"/>
            </a:solidFill>
          </a:ln>
        </p:spPr>
        <p:txBody>
          <a:bodyPr wrap="square" lIns="0" tIns="0" rIns="0" bIns="0" rtlCol="0"/>
          <a:lstStyle/>
          <a:p/>
        </p:txBody>
      </p:sp>
      <p:pic>
        <p:nvPicPr>
          <p:cNvPr id="20" name="bg object 20"/>
          <p:cNvPicPr/>
          <p:nvPr/>
        </p:nvPicPr>
        <p:blipFill>
          <a:blip r:embed="rId3" cstate="print"/>
          <a:stretch>
            <a:fillRect/>
          </a:stretch>
        </p:blipFill>
        <p:spPr>
          <a:xfrm>
            <a:off x="508000" y="1435100"/>
            <a:ext cx="8191500" cy="2362200"/>
          </a:xfrm>
          <a:prstGeom prst="rect">
            <a:avLst/>
          </a:prstGeom>
        </p:spPr>
      </p:pic>
      <p:sp>
        <p:nvSpPr>
          <p:cNvPr id="21" name="bg object 21"/>
          <p:cNvSpPr/>
          <p:nvPr/>
        </p:nvSpPr>
        <p:spPr>
          <a:xfrm>
            <a:off x="692150" y="1568450"/>
            <a:ext cx="7823200" cy="2095500"/>
          </a:xfrm>
          <a:custGeom>
            <a:avLst/>
            <a:gdLst/>
            <a:ahLst/>
            <a:cxnLst/>
            <a:rect l="l" t="t" r="r" b="b"/>
            <a:pathLst>
              <a:path w="7823200" h="2095500">
                <a:moveTo>
                  <a:pt x="7823200" y="1785056"/>
                </a:moveTo>
                <a:lnTo>
                  <a:pt x="7823200" y="1862667"/>
                </a:lnTo>
                <a:lnTo>
                  <a:pt x="7823200" y="1940278"/>
                </a:lnTo>
                <a:lnTo>
                  <a:pt x="7823200" y="2017889"/>
                </a:lnTo>
                <a:lnTo>
                  <a:pt x="7823200" y="2095500"/>
                </a:lnTo>
                <a:lnTo>
                  <a:pt x="7533452" y="2095500"/>
                </a:lnTo>
                <a:lnTo>
                  <a:pt x="0" y="2095500"/>
                </a:lnTo>
                <a:lnTo>
                  <a:pt x="0" y="2017889"/>
                </a:lnTo>
                <a:lnTo>
                  <a:pt x="0" y="0"/>
                </a:lnTo>
                <a:lnTo>
                  <a:pt x="289748" y="0"/>
                </a:lnTo>
                <a:lnTo>
                  <a:pt x="7823200" y="0"/>
                </a:lnTo>
                <a:lnTo>
                  <a:pt x="7823200" y="77610"/>
                </a:lnTo>
                <a:lnTo>
                  <a:pt x="7823200" y="155222"/>
                </a:lnTo>
                <a:lnTo>
                  <a:pt x="7823200" y="232833"/>
                </a:lnTo>
                <a:lnTo>
                  <a:pt x="7823200" y="310444"/>
                </a:lnTo>
              </a:path>
            </a:pathLst>
          </a:custGeom>
          <a:ln w="63500">
            <a:solidFill>
              <a:srgbClr val="1597BB"/>
            </a:solidFill>
          </a:ln>
        </p:spPr>
        <p:txBody>
          <a:bodyPr wrap="square" lIns="0" tIns="0" rIns="0" bIns="0" rtlCol="0"/>
          <a:lstStyle/>
          <a:p/>
        </p:txBody>
      </p:sp>
      <p:sp>
        <p:nvSpPr>
          <p:cNvPr id="2" name="Holder 2"/>
          <p:cNvSpPr>
            <a:spLocks noGrp="1"/>
          </p:cNvSpPr>
          <p:nvPr>
            <p:ph type="title"/>
          </p:nvPr>
        </p:nvSpPr>
        <p:spPr/>
        <p:txBody>
          <a:bodyPr lIns="0" tIns="0" rIns="0" bIns="0"/>
          <a:lstStyle>
            <a:lvl1pPr>
              <a:defRPr sz="1600" b="0" i="0">
                <a:solidFill>
                  <a:srgbClr val="000010"/>
                </a:solidFill>
                <a:latin typeface="黑体" panose="02010609060101010101" charset="-122"/>
                <a:cs typeface="黑体" panose="02010609060101010101" charset="-122"/>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showMasterSp="0">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207168"/>
            <a:ext cx="9144000" cy="4936331"/>
          </a:xfrm>
          <a:prstGeom prst="rect">
            <a:avLst/>
          </a:prstGeom>
        </p:spPr>
      </p:pic>
      <p:sp>
        <p:nvSpPr>
          <p:cNvPr id="17" name="bg object 17"/>
          <p:cNvSpPr/>
          <p:nvPr/>
        </p:nvSpPr>
        <p:spPr>
          <a:xfrm>
            <a:off x="7092950" y="196850"/>
            <a:ext cx="1079500" cy="723900"/>
          </a:xfrm>
          <a:custGeom>
            <a:avLst/>
            <a:gdLst/>
            <a:ahLst/>
            <a:cxnLst/>
            <a:rect l="l" t="t" r="r" b="b"/>
            <a:pathLst>
              <a:path w="1079500" h="723900">
                <a:moveTo>
                  <a:pt x="1079500" y="0"/>
                </a:moveTo>
                <a:lnTo>
                  <a:pt x="0" y="0"/>
                </a:lnTo>
                <a:lnTo>
                  <a:pt x="0" y="723900"/>
                </a:lnTo>
                <a:lnTo>
                  <a:pt x="1079500" y="723900"/>
                </a:lnTo>
                <a:lnTo>
                  <a:pt x="1079500" y="0"/>
                </a:lnTo>
                <a:close/>
              </a:path>
            </a:pathLst>
          </a:custGeom>
          <a:solidFill>
            <a:srgbClr val="FFFFFF"/>
          </a:solidFill>
        </p:spPr>
        <p:txBody>
          <a:bodyPr wrap="square" lIns="0" tIns="0" rIns="0" bIns="0" rtlCol="0"/>
          <a:lstStyle/>
          <a:p/>
        </p:txBody>
      </p:sp>
      <p:sp>
        <p:nvSpPr>
          <p:cNvPr id="18" name="bg object 18"/>
          <p:cNvSpPr/>
          <p:nvPr/>
        </p:nvSpPr>
        <p:spPr>
          <a:xfrm>
            <a:off x="7092950" y="196850"/>
            <a:ext cx="1079500" cy="723900"/>
          </a:xfrm>
          <a:custGeom>
            <a:avLst/>
            <a:gdLst/>
            <a:ahLst/>
            <a:cxnLst/>
            <a:rect l="l" t="t" r="r" b="b"/>
            <a:pathLst>
              <a:path w="1079500" h="723900">
                <a:moveTo>
                  <a:pt x="0" y="0"/>
                </a:moveTo>
                <a:lnTo>
                  <a:pt x="1079500" y="0"/>
                </a:lnTo>
                <a:lnTo>
                  <a:pt x="1079500" y="723900"/>
                </a:lnTo>
                <a:lnTo>
                  <a:pt x="0" y="723900"/>
                </a:lnTo>
                <a:lnTo>
                  <a:pt x="0" y="0"/>
                </a:lnTo>
                <a:close/>
              </a:path>
            </a:pathLst>
          </a:custGeom>
          <a:ln w="12700">
            <a:solidFill>
              <a:srgbClr val="FFFFFF"/>
            </a:solidFill>
          </a:ln>
        </p:spPr>
        <p:txBody>
          <a:bodyPr wrap="square" lIns="0" tIns="0" rIns="0" bIns="0" rtlCol="0"/>
          <a:lstStyle/>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fld>
            <a:endParaRPr lang="en-US"/>
          </a:p>
        </p:txBody>
      </p:sp>
      <p:sp>
        <p:nvSpPr>
          <p:cNvPr id="3" name="页脚占位符 2"/>
          <p:cNvSpPr>
            <a:spLocks noGrp="1"/>
          </p:cNvSpPr>
          <p:nvPr>
            <p:ph type="ftr" sz="quarter" idx="11"/>
          </p:nvPr>
        </p:nvSpPr>
        <p:spPr/>
        <p:txBody>
          <a:bodyPr/>
          <a:lstStyle/>
          <a:p/>
        </p:txBody>
      </p:sp>
      <p:sp>
        <p:nvSpPr>
          <p:cNvPr id="4" name="灯片编号占位符 3"/>
          <p:cNvSpPr>
            <a:spLocks noGrp="1"/>
          </p:cNvSpPr>
          <p:nvPr>
            <p:ph type="sldNum" sz="quarter" idx="12"/>
          </p:nvPr>
        </p:nvSpPr>
        <p:spPr/>
        <p:txBody>
          <a:body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1.jpe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207168"/>
            <a:ext cx="9144000" cy="4936331"/>
          </a:xfrm>
          <a:prstGeom prst="rect">
            <a:avLst/>
          </a:prstGeom>
        </p:spPr>
      </p:pic>
      <p:sp>
        <p:nvSpPr>
          <p:cNvPr id="17" name="bg object 17"/>
          <p:cNvSpPr/>
          <p:nvPr/>
        </p:nvSpPr>
        <p:spPr>
          <a:xfrm>
            <a:off x="7092950" y="196850"/>
            <a:ext cx="1079500" cy="723900"/>
          </a:xfrm>
          <a:custGeom>
            <a:avLst/>
            <a:gdLst/>
            <a:ahLst/>
            <a:cxnLst/>
            <a:rect l="l" t="t" r="r" b="b"/>
            <a:pathLst>
              <a:path w="1079500" h="723900">
                <a:moveTo>
                  <a:pt x="1079500" y="0"/>
                </a:moveTo>
                <a:lnTo>
                  <a:pt x="0" y="0"/>
                </a:lnTo>
                <a:lnTo>
                  <a:pt x="0" y="723900"/>
                </a:lnTo>
                <a:lnTo>
                  <a:pt x="1079500" y="723900"/>
                </a:lnTo>
                <a:lnTo>
                  <a:pt x="1079500" y="0"/>
                </a:lnTo>
                <a:close/>
              </a:path>
            </a:pathLst>
          </a:custGeom>
          <a:solidFill>
            <a:srgbClr val="FFFFFF"/>
          </a:solidFill>
        </p:spPr>
        <p:txBody>
          <a:bodyPr wrap="square" lIns="0" tIns="0" rIns="0" bIns="0" rtlCol="0"/>
          <a:lstStyle/>
          <a:p/>
        </p:txBody>
      </p:sp>
      <p:sp>
        <p:nvSpPr>
          <p:cNvPr id="18" name="bg object 18"/>
          <p:cNvSpPr/>
          <p:nvPr/>
        </p:nvSpPr>
        <p:spPr>
          <a:xfrm>
            <a:off x="7092950" y="196850"/>
            <a:ext cx="1079500" cy="723900"/>
          </a:xfrm>
          <a:custGeom>
            <a:avLst/>
            <a:gdLst/>
            <a:ahLst/>
            <a:cxnLst/>
            <a:rect l="l" t="t" r="r" b="b"/>
            <a:pathLst>
              <a:path w="1079500" h="723900">
                <a:moveTo>
                  <a:pt x="0" y="0"/>
                </a:moveTo>
                <a:lnTo>
                  <a:pt x="1079500" y="0"/>
                </a:lnTo>
                <a:lnTo>
                  <a:pt x="1079500" y="723900"/>
                </a:lnTo>
                <a:lnTo>
                  <a:pt x="0" y="723900"/>
                </a:lnTo>
                <a:lnTo>
                  <a:pt x="0" y="0"/>
                </a:lnTo>
                <a:close/>
              </a:path>
            </a:pathLst>
          </a:custGeom>
          <a:ln w="12700">
            <a:solidFill>
              <a:srgbClr val="FFFFFF"/>
            </a:solidFill>
          </a:ln>
        </p:spPr>
        <p:txBody>
          <a:bodyPr wrap="square" lIns="0" tIns="0" rIns="0" bIns="0" rtlCol="0"/>
          <a:lstStyle/>
          <a:p/>
        </p:txBody>
      </p:sp>
      <p:sp>
        <p:nvSpPr>
          <p:cNvPr id="19" name="bg object 19"/>
          <p:cNvSpPr/>
          <p:nvPr/>
        </p:nvSpPr>
        <p:spPr>
          <a:xfrm>
            <a:off x="6350" y="679450"/>
            <a:ext cx="6372225" cy="0"/>
          </a:xfrm>
          <a:custGeom>
            <a:avLst/>
            <a:gdLst/>
            <a:ahLst/>
            <a:cxnLst/>
            <a:rect l="l" t="t" r="r" b="b"/>
            <a:pathLst>
              <a:path w="6372225">
                <a:moveTo>
                  <a:pt x="0" y="0"/>
                </a:moveTo>
                <a:lnTo>
                  <a:pt x="6372200" y="1"/>
                </a:lnTo>
              </a:path>
            </a:pathLst>
          </a:custGeom>
          <a:ln w="12700">
            <a:solidFill>
              <a:srgbClr val="1597BB"/>
            </a:solidFill>
          </a:ln>
        </p:spPr>
        <p:txBody>
          <a:bodyPr wrap="square" lIns="0" tIns="0" rIns="0" bIns="0" rtlCol="0"/>
          <a:lstStyle/>
          <a:p/>
        </p:txBody>
      </p:sp>
      <p:sp>
        <p:nvSpPr>
          <p:cNvPr id="2" name="Holder 2"/>
          <p:cNvSpPr>
            <a:spLocks noGrp="1"/>
          </p:cNvSpPr>
          <p:nvPr>
            <p:ph type="title"/>
          </p:nvPr>
        </p:nvSpPr>
        <p:spPr>
          <a:xfrm>
            <a:off x="2063160" y="678715"/>
            <a:ext cx="5017678" cy="269240"/>
          </a:xfrm>
          <a:prstGeom prst="rect">
            <a:avLst/>
          </a:prstGeom>
        </p:spPr>
        <p:txBody>
          <a:bodyPr wrap="square" lIns="0" tIns="0" rIns="0" bIns="0">
            <a:spAutoFit/>
          </a:bodyPr>
          <a:lstStyle>
            <a:lvl1pPr>
              <a:defRPr sz="1600" b="0" i="0">
                <a:solidFill>
                  <a:srgbClr val="000010"/>
                </a:solidFill>
                <a:latin typeface="黑体" panose="02010609060101010101" charset="-122"/>
                <a:cs typeface="黑体" panose="02010609060101010101" charset="-122"/>
              </a:defRPr>
            </a:lvl1pPr>
          </a:lstStyle>
          <a:p/>
        </p:txBody>
      </p:sp>
      <p:sp>
        <p:nvSpPr>
          <p:cNvPr id="3" name="Holder 3"/>
          <p:cNvSpPr>
            <a:spLocks noGrp="1"/>
          </p:cNvSpPr>
          <p:nvPr>
            <p:ph type="body" idx="1"/>
          </p:nvPr>
        </p:nvSpPr>
        <p:spPr>
          <a:xfrm>
            <a:off x="1390448" y="1598362"/>
            <a:ext cx="6424295" cy="2817495"/>
          </a:xfrm>
          <a:prstGeom prst="rect">
            <a:avLst/>
          </a:prstGeom>
        </p:spPr>
        <p:txBody>
          <a:bodyPr wrap="square" lIns="0" tIns="0" rIns="0" bIns="0">
            <a:spAutoFit/>
          </a:bodyPr>
          <a:lstStyle>
            <a:lvl1pPr>
              <a:defRPr b="0" i="0">
                <a:solidFill>
                  <a:schemeClr val="tx1"/>
                </a:solidFill>
              </a:defRPr>
            </a:lvl1pPr>
          </a:lstStyle>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8.jpeg"/><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jpeg"/></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7.png"/><Relationship Id="rId7" Type="http://schemas.openxmlformats.org/officeDocument/2006/relationships/image" Target="../media/image26.png"/><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jpeg"/><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99488" y="1979316"/>
            <a:ext cx="939800" cy="1122680"/>
          </a:xfrm>
          <a:prstGeom prst="rect">
            <a:avLst/>
          </a:prstGeom>
        </p:spPr>
        <p:txBody>
          <a:bodyPr vert="horz" wrap="square" lIns="0" tIns="12700" rIns="0" bIns="0" rtlCol="0">
            <a:spAutoFit/>
          </a:bodyPr>
          <a:lstStyle/>
          <a:p>
            <a:pPr marL="12700">
              <a:lnSpc>
                <a:spcPct val="100000"/>
              </a:lnSpc>
              <a:spcBef>
                <a:spcPts val="100"/>
              </a:spcBef>
            </a:pPr>
            <a:r>
              <a:rPr sz="7200" dirty="0">
                <a:solidFill>
                  <a:srgbClr val="1597BB"/>
                </a:solidFill>
                <a:latin typeface="Times New Roman" panose="02020603050405020304"/>
                <a:cs typeface="Times New Roman" panose="02020603050405020304"/>
              </a:rPr>
              <a:t>01</a:t>
            </a:r>
            <a:endParaRPr sz="7200">
              <a:latin typeface="Times New Roman" panose="02020603050405020304"/>
              <a:cs typeface="Times New Roman" panose="02020603050405020304"/>
            </a:endParaRPr>
          </a:p>
        </p:txBody>
      </p:sp>
      <p:sp>
        <p:nvSpPr>
          <p:cNvPr id="3" name="object 3"/>
          <p:cNvSpPr txBox="1"/>
          <p:nvPr/>
        </p:nvSpPr>
        <p:spPr>
          <a:xfrm>
            <a:off x="2261783" y="2447140"/>
            <a:ext cx="5207000" cy="391160"/>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1597BB"/>
                </a:solidFill>
                <a:latin typeface="黑体" panose="02010609060101010101" charset="-122"/>
                <a:cs typeface="黑体" panose="02010609060101010101" charset="-122"/>
              </a:rPr>
              <a:t>国家为什么要实施“学生饮用奶计划”</a:t>
            </a:r>
            <a:endParaRPr sz="2400">
              <a:latin typeface="黑体" panose="02010609060101010101" charset="-122"/>
              <a:cs typeface="黑体" panose="02010609060101010101" charset="-122"/>
            </a:endParaRPr>
          </a:p>
        </p:txBody>
      </p:sp>
      <p:sp>
        <p:nvSpPr>
          <p:cNvPr id="8" name="文本框 7"/>
          <p:cNvSpPr txBox="1"/>
          <p:nvPr/>
        </p:nvSpPr>
        <p:spPr>
          <a:xfrm>
            <a:off x="8601075" y="477520"/>
            <a:ext cx="3048000" cy="368300"/>
          </a:xfrm>
          <a:prstGeom prst="rect">
            <a:avLst/>
          </a:prstGeom>
          <a:noFill/>
        </p:spPr>
        <p:txBody>
          <a:bodyPr wrap="square" rtlCol="0">
            <a:spAutoFit/>
          </a:bodyPr>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99488" y="1979316"/>
            <a:ext cx="1042035" cy="1122680"/>
          </a:xfrm>
          <a:prstGeom prst="rect">
            <a:avLst/>
          </a:prstGeom>
        </p:spPr>
        <p:txBody>
          <a:bodyPr vert="horz" wrap="square" lIns="0" tIns="12700" rIns="0" bIns="0" rtlCol="0">
            <a:spAutoFit/>
          </a:bodyPr>
          <a:lstStyle/>
          <a:p>
            <a:pPr marL="12700">
              <a:lnSpc>
                <a:spcPct val="100000"/>
              </a:lnSpc>
              <a:spcBef>
                <a:spcPts val="100"/>
              </a:spcBef>
            </a:pPr>
            <a:r>
              <a:rPr sz="7200" spc="-5" dirty="0">
                <a:solidFill>
                  <a:srgbClr val="1597BB"/>
                </a:solidFill>
                <a:latin typeface="Arial" panose="020B0604020202020204"/>
                <a:cs typeface="Arial" panose="020B0604020202020204"/>
              </a:rPr>
              <a:t>03</a:t>
            </a:r>
            <a:endParaRPr sz="7200">
              <a:latin typeface="Arial" panose="020B0604020202020204"/>
              <a:cs typeface="Arial" panose="020B0604020202020204"/>
            </a:endParaRPr>
          </a:p>
        </p:txBody>
      </p:sp>
      <p:sp>
        <p:nvSpPr>
          <p:cNvPr id="3" name="object 3"/>
          <p:cNvSpPr txBox="1"/>
          <p:nvPr/>
        </p:nvSpPr>
        <p:spPr>
          <a:xfrm>
            <a:off x="2706489" y="2420098"/>
            <a:ext cx="4902200" cy="391160"/>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1597BB"/>
                </a:solidFill>
                <a:latin typeface="黑体" panose="02010609060101010101" charset="-122"/>
                <a:cs typeface="黑体" panose="02010609060101010101" charset="-122"/>
              </a:rPr>
              <a:t>如何在校内落实“学生饮用奶计划”</a:t>
            </a:r>
            <a:endParaRPr sz="2400">
              <a:latin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8236" y="284797"/>
            <a:ext cx="5359400" cy="330200"/>
          </a:xfrm>
          <a:prstGeom prst="rect">
            <a:avLst/>
          </a:prstGeom>
        </p:spPr>
        <p:txBody>
          <a:bodyPr vert="horz" wrap="square" lIns="0" tIns="12700" rIns="0" bIns="0" rtlCol="0">
            <a:spAutoFit/>
          </a:bodyPr>
          <a:lstStyle/>
          <a:p>
            <a:pPr marL="12700">
              <a:lnSpc>
                <a:spcPct val="100000"/>
              </a:lnSpc>
              <a:spcBef>
                <a:spcPts val="100"/>
              </a:spcBef>
            </a:pPr>
            <a:r>
              <a:rPr sz="2000" dirty="0"/>
              <a:t>一、</a:t>
            </a:r>
            <a:r>
              <a:rPr sz="2000" b="1" spc="-10" dirty="0">
                <a:solidFill>
                  <a:srgbClr val="FF0000"/>
                </a:solidFill>
                <a:latin typeface="黑体" panose="02010609060101010101" charset="-122"/>
                <a:cs typeface="黑体" panose="02010609060101010101" charset="-122"/>
              </a:rPr>
              <a:t>政府支持</a:t>
            </a:r>
            <a:r>
              <a:rPr sz="2000" spc="-10" dirty="0"/>
              <a:t>是学生饮用奶计划推广的有力保障</a:t>
            </a:r>
            <a:endParaRPr sz="2000">
              <a:latin typeface="黑体" panose="02010609060101010101" charset="-122"/>
              <a:cs typeface="黑体" panose="02010609060101010101" charset="-122"/>
            </a:endParaRPr>
          </a:p>
        </p:txBody>
      </p:sp>
      <p:sp>
        <p:nvSpPr>
          <p:cNvPr id="3" name="object 3"/>
          <p:cNvSpPr txBox="1"/>
          <p:nvPr/>
        </p:nvSpPr>
        <p:spPr>
          <a:xfrm>
            <a:off x="491730" y="904510"/>
            <a:ext cx="3556000" cy="254000"/>
          </a:xfrm>
          <a:prstGeom prst="rect">
            <a:avLst/>
          </a:prstGeom>
        </p:spPr>
        <p:txBody>
          <a:bodyPr vert="horz" wrap="square" lIns="0" tIns="12700" rIns="0" bIns="0" rtlCol="0">
            <a:spAutoFit/>
          </a:bodyPr>
          <a:lstStyle/>
          <a:p>
            <a:pPr marL="12700">
              <a:lnSpc>
                <a:spcPct val="100000"/>
              </a:lnSpc>
              <a:spcBef>
                <a:spcPts val="100"/>
              </a:spcBef>
            </a:pPr>
            <a:r>
              <a:rPr sz="1500" spc="50" dirty="0">
                <a:latin typeface="黑体" panose="02010609060101010101" charset="-122"/>
                <a:cs typeface="黑体" panose="02010609060101010101" charset="-122"/>
              </a:rPr>
              <a:t>1</a:t>
            </a:r>
            <a:r>
              <a:rPr sz="1500" dirty="0">
                <a:latin typeface="黑体" panose="02010609060101010101" charset="-122"/>
                <a:cs typeface="黑体" panose="02010609060101010101" charset="-122"/>
              </a:rPr>
              <a:t>、国家颁布了一系列指导性的政策和文件</a:t>
            </a:r>
            <a:endParaRPr sz="1500">
              <a:latin typeface="黑体" panose="02010609060101010101" charset="-122"/>
              <a:cs typeface="黑体" panose="02010609060101010101" charset="-122"/>
            </a:endParaRPr>
          </a:p>
        </p:txBody>
      </p:sp>
      <p:graphicFrame>
        <p:nvGraphicFramePr>
          <p:cNvPr id="4" name="object 4"/>
          <p:cNvGraphicFramePr>
            <a:graphicFrameLocks noGrp="1"/>
          </p:cNvGraphicFramePr>
          <p:nvPr/>
        </p:nvGraphicFramePr>
        <p:xfrm>
          <a:off x="481554" y="1341263"/>
          <a:ext cx="8117838" cy="3293654"/>
        </p:xfrm>
        <a:graphic>
          <a:graphicData uri="http://schemas.openxmlformats.org/drawingml/2006/table">
            <a:tbl>
              <a:tblPr firstRow="1" bandRow="1">
                <a:tableStyleId>{2D5ABB26-0587-4C30-8999-92F81FD0307C}</a:tableStyleId>
              </a:tblPr>
              <a:tblGrid>
                <a:gridCol w="979169"/>
                <a:gridCol w="1124584"/>
                <a:gridCol w="1946910"/>
                <a:gridCol w="4067175"/>
              </a:tblGrid>
              <a:tr h="259786">
                <a:tc>
                  <a:txBody>
                    <a:bodyPr/>
                    <a:lstStyle/>
                    <a:p>
                      <a:pPr marL="4445" algn="ctr">
                        <a:lnSpc>
                          <a:spcPct val="100000"/>
                        </a:lnSpc>
                        <a:spcBef>
                          <a:spcPts val="420"/>
                        </a:spcBef>
                      </a:pPr>
                      <a:r>
                        <a:rPr sz="900" b="1" spc="-5" dirty="0">
                          <a:latin typeface="黑体" panose="02010609060101010101" charset="-122"/>
                          <a:cs typeface="黑体" panose="02010609060101010101" charset="-122"/>
                        </a:rPr>
                        <a:t>颁发时间</a:t>
                      </a:r>
                      <a:endParaRPr sz="900">
                        <a:latin typeface="黑体" panose="02010609060101010101" charset="-122"/>
                        <a:cs typeface="黑体" panose="02010609060101010101" charset="-122"/>
                      </a:endParaRPr>
                    </a:p>
                  </a:txBody>
                  <a:tcPr marL="0" marR="0" marT="53340"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c>
                  <a:txBody>
                    <a:bodyPr/>
                    <a:lstStyle/>
                    <a:p>
                      <a:pPr marR="5715" algn="ctr">
                        <a:lnSpc>
                          <a:spcPct val="100000"/>
                        </a:lnSpc>
                        <a:spcBef>
                          <a:spcPts val="420"/>
                        </a:spcBef>
                      </a:pPr>
                      <a:r>
                        <a:rPr sz="900" b="1" spc="-5" dirty="0">
                          <a:latin typeface="黑体" panose="02010609060101010101" charset="-122"/>
                          <a:cs typeface="黑体" panose="02010609060101010101" charset="-122"/>
                        </a:rPr>
                        <a:t>颁发部门</a:t>
                      </a:r>
                      <a:endParaRPr sz="900">
                        <a:latin typeface="黑体" panose="02010609060101010101" charset="-122"/>
                        <a:cs typeface="黑体" panose="02010609060101010101" charset="-122"/>
                      </a:endParaRPr>
                    </a:p>
                  </a:txBody>
                  <a:tcPr marL="0" marR="0" marT="53340"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c>
                  <a:txBody>
                    <a:bodyPr/>
                    <a:lstStyle/>
                    <a:p>
                      <a:pPr marL="2540" algn="ctr">
                        <a:lnSpc>
                          <a:spcPct val="100000"/>
                        </a:lnSpc>
                        <a:spcBef>
                          <a:spcPts val="420"/>
                        </a:spcBef>
                      </a:pPr>
                      <a:r>
                        <a:rPr sz="900" b="1" spc="-5" dirty="0">
                          <a:latin typeface="黑体" panose="02010609060101010101" charset="-122"/>
                          <a:cs typeface="黑体" panose="02010609060101010101" charset="-122"/>
                        </a:rPr>
                        <a:t>名称</a:t>
                      </a:r>
                      <a:endParaRPr sz="900">
                        <a:latin typeface="黑体" panose="02010609060101010101" charset="-122"/>
                        <a:cs typeface="黑体" panose="02010609060101010101" charset="-122"/>
                      </a:endParaRPr>
                    </a:p>
                  </a:txBody>
                  <a:tcPr marL="0" marR="0" marT="53340"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c>
                  <a:txBody>
                    <a:bodyPr/>
                    <a:lstStyle/>
                    <a:p>
                      <a:pPr marR="1905" algn="ctr">
                        <a:lnSpc>
                          <a:spcPct val="100000"/>
                        </a:lnSpc>
                        <a:spcBef>
                          <a:spcPts val="420"/>
                        </a:spcBef>
                      </a:pPr>
                      <a:r>
                        <a:rPr sz="900" b="1" spc="-5" dirty="0">
                          <a:latin typeface="黑体" panose="02010609060101010101" charset="-122"/>
                          <a:cs typeface="黑体" panose="02010609060101010101" charset="-122"/>
                        </a:rPr>
                        <a:t>核心内容</a:t>
                      </a:r>
                      <a:endParaRPr sz="900">
                        <a:latin typeface="黑体" panose="02010609060101010101" charset="-122"/>
                        <a:cs typeface="黑体" panose="02010609060101010101" charset="-122"/>
                      </a:endParaRPr>
                    </a:p>
                  </a:txBody>
                  <a:tcPr marL="0" marR="0" marT="53340"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r>
              <a:tr h="454623">
                <a:tc>
                  <a:txBody>
                    <a:bodyPr/>
                    <a:lstStyle/>
                    <a:p>
                      <a:pPr>
                        <a:lnSpc>
                          <a:spcPct val="100000"/>
                        </a:lnSpc>
                        <a:spcBef>
                          <a:spcPts val="35"/>
                        </a:spcBef>
                      </a:pPr>
                      <a:endParaRPr sz="1000">
                        <a:latin typeface="Times New Roman" panose="02020603050405020304"/>
                        <a:cs typeface="Times New Roman" panose="02020603050405020304"/>
                      </a:endParaRPr>
                    </a:p>
                    <a:p>
                      <a:pPr algn="ctr">
                        <a:lnSpc>
                          <a:spcPct val="100000"/>
                        </a:lnSpc>
                      </a:pPr>
                      <a:r>
                        <a:rPr sz="900" spc="45" dirty="0">
                          <a:latin typeface="黑体" panose="02010609060101010101" charset="-122"/>
                          <a:cs typeface="黑体" panose="02010609060101010101" charset="-122"/>
                        </a:rPr>
                        <a:t>2000</a:t>
                      </a:r>
                      <a:r>
                        <a:rPr sz="900" dirty="0">
                          <a:latin typeface="黑体" panose="02010609060101010101" charset="-122"/>
                          <a:cs typeface="黑体" panose="02010609060101010101" charset="-122"/>
                        </a:rPr>
                        <a:t>年</a:t>
                      </a:r>
                      <a:r>
                        <a:rPr sz="900" spc="50" dirty="0">
                          <a:latin typeface="黑体" panose="02010609060101010101" charset="-122"/>
                          <a:cs typeface="黑体" panose="02010609060101010101" charset="-122"/>
                        </a:rPr>
                        <a:t>9</a:t>
                      </a:r>
                      <a:r>
                        <a:rPr sz="900" dirty="0">
                          <a:latin typeface="黑体" panose="02010609060101010101" charset="-122"/>
                          <a:cs typeface="黑体" panose="02010609060101010101" charset="-122"/>
                        </a:rPr>
                        <a:t>月</a:t>
                      </a:r>
                      <a:r>
                        <a:rPr sz="900" spc="50" dirty="0">
                          <a:latin typeface="黑体" panose="02010609060101010101" charset="-122"/>
                          <a:cs typeface="黑体" panose="02010609060101010101" charset="-122"/>
                        </a:rPr>
                        <a:t>8</a:t>
                      </a:r>
                      <a:r>
                        <a:rPr sz="900" dirty="0">
                          <a:latin typeface="黑体" panose="02010609060101010101" charset="-122"/>
                          <a:cs typeface="黑体" panose="02010609060101010101" charset="-122"/>
                        </a:rPr>
                        <a:t>日</a:t>
                      </a:r>
                      <a:endParaRPr sz="900">
                        <a:latin typeface="黑体" panose="02010609060101010101" charset="-122"/>
                        <a:cs typeface="黑体" panose="02010609060101010101" charset="-122"/>
                      </a:endParaRPr>
                    </a:p>
                  </a:txBody>
                  <a:tcPr marL="0" marR="0" marT="4445"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c>
                  <a:txBody>
                    <a:bodyPr/>
                    <a:lstStyle/>
                    <a:p>
                      <a:pPr marL="390525" marR="40005" indent="-342900">
                        <a:lnSpc>
                          <a:spcPct val="102000"/>
                        </a:lnSpc>
                        <a:spcBef>
                          <a:spcPts val="625"/>
                        </a:spcBef>
                      </a:pPr>
                      <a:r>
                        <a:rPr sz="900" dirty="0">
                          <a:latin typeface="黑体" panose="02010609060101010101" charset="-122"/>
                          <a:cs typeface="黑体" panose="02010609060101010101" charset="-122"/>
                        </a:rPr>
                        <a:t>农业部、教育部等七 部委局</a:t>
                      </a:r>
                      <a:endParaRPr sz="900">
                        <a:latin typeface="黑体" panose="02010609060101010101" charset="-122"/>
                        <a:cs typeface="黑体" panose="02010609060101010101" charset="-122"/>
                      </a:endParaRPr>
                    </a:p>
                  </a:txBody>
                  <a:tcPr marL="0" marR="0" marT="79375"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c>
                  <a:txBody>
                    <a:bodyPr/>
                    <a:lstStyle/>
                    <a:p>
                      <a:pPr marL="746125" marR="49530" indent="-685800">
                        <a:lnSpc>
                          <a:spcPct val="102000"/>
                        </a:lnSpc>
                        <a:spcBef>
                          <a:spcPts val="625"/>
                        </a:spcBef>
                      </a:pPr>
                      <a:r>
                        <a:rPr sz="900" dirty="0">
                          <a:latin typeface="黑体" panose="02010609060101010101" charset="-122"/>
                          <a:cs typeface="黑体" panose="02010609060101010101" charset="-122"/>
                        </a:rPr>
                        <a:t>《关于实施国家“学生饮用奶计划” 的通知》</a:t>
                      </a:r>
                      <a:endParaRPr sz="900">
                        <a:latin typeface="黑体" panose="02010609060101010101" charset="-122"/>
                        <a:cs typeface="黑体" panose="02010609060101010101" charset="-122"/>
                      </a:endParaRPr>
                    </a:p>
                  </a:txBody>
                  <a:tcPr marL="0" marR="0" marT="79375"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c>
                  <a:txBody>
                    <a:bodyPr/>
                    <a:lstStyle/>
                    <a:p>
                      <a:pPr marL="8890" marR="36195">
                        <a:lnSpc>
                          <a:spcPct val="102000"/>
                        </a:lnSpc>
                        <a:spcBef>
                          <a:spcPts val="85"/>
                        </a:spcBef>
                      </a:pPr>
                      <a:r>
                        <a:rPr sz="900" spc="50" dirty="0">
                          <a:latin typeface="黑体" panose="02010609060101010101" charset="-122"/>
                          <a:cs typeface="黑体" panose="02010609060101010101" charset="-122"/>
                        </a:rPr>
                        <a:t>1</a:t>
                      </a:r>
                      <a:r>
                        <a:rPr sz="900" dirty="0">
                          <a:latin typeface="黑体" panose="02010609060101010101" charset="-122"/>
                          <a:cs typeface="黑体" panose="02010609060101010101" charset="-122"/>
                        </a:rPr>
                        <a:t>、采取</a:t>
                      </a:r>
                      <a:r>
                        <a:rPr sz="900" dirty="0">
                          <a:solidFill>
                            <a:srgbClr val="FF0000"/>
                          </a:solidFill>
                          <a:latin typeface="黑体" panose="02010609060101010101" charset="-122"/>
                          <a:cs typeface="黑体" panose="02010609060101010101" charset="-122"/>
                        </a:rPr>
                        <a:t>政府引导</a:t>
                      </a:r>
                      <a:r>
                        <a:rPr sz="900" dirty="0">
                          <a:latin typeface="黑体" panose="02010609060101010101" charset="-122"/>
                          <a:cs typeface="黑体" panose="02010609060101010101" charset="-122"/>
                        </a:rPr>
                        <a:t>、</a:t>
                      </a:r>
                      <a:r>
                        <a:rPr sz="900" dirty="0">
                          <a:solidFill>
                            <a:srgbClr val="FF0000"/>
                          </a:solidFill>
                          <a:latin typeface="黑体" panose="02010609060101010101" charset="-122"/>
                          <a:cs typeface="黑体" panose="02010609060101010101" charset="-122"/>
                        </a:rPr>
                        <a:t>政策扶持</a:t>
                      </a:r>
                      <a:r>
                        <a:rPr sz="900" dirty="0">
                          <a:latin typeface="黑体" panose="02010609060101010101" charset="-122"/>
                          <a:cs typeface="黑体" panose="02010609060101010101" charset="-122"/>
                        </a:rPr>
                        <a:t>的方式；</a:t>
                      </a:r>
                      <a:r>
                        <a:rPr sz="900" spc="50" dirty="0">
                          <a:latin typeface="黑体" panose="02010609060101010101" charset="-122"/>
                          <a:cs typeface="黑体" panose="02010609060101010101" charset="-122"/>
                        </a:rPr>
                        <a:t>2</a:t>
                      </a:r>
                      <a:r>
                        <a:rPr sz="900" dirty="0">
                          <a:latin typeface="黑体" panose="02010609060101010101" charset="-122"/>
                          <a:cs typeface="黑体" panose="02010609060101010101" charset="-122"/>
                        </a:rPr>
                        <a:t>、坚持</a:t>
                      </a:r>
                      <a:r>
                        <a:rPr sz="900" dirty="0">
                          <a:solidFill>
                            <a:srgbClr val="FF0000"/>
                          </a:solidFill>
                          <a:latin typeface="黑体" panose="02010609060101010101" charset="-122"/>
                          <a:cs typeface="黑体" panose="02010609060101010101" charset="-122"/>
                        </a:rPr>
                        <a:t>“安全、营养、方便、价廉”</a:t>
                      </a:r>
                      <a:r>
                        <a:rPr sz="900" dirty="0">
                          <a:latin typeface="黑体" panose="02010609060101010101" charset="-122"/>
                          <a:cs typeface="黑体" panose="02010609060101010101" charset="-122"/>
                        </a:rPr>
                        <a:t>的原 则</a:t>
                      </a:r>
                      <a:r>
                        <a:rPr sz="900" spc="25" dirty="0">
                          <a:latin typeface="黑体" panose="02010609060101010101" charset="-122"/>
                          <a:cs typeface="黑体" panose="02010609060101010101" charset="-122"/>
                        </a:rPr>
                        <a:t>；3</a:t>
                      </a:r>
                      <a:r>
                        <a:rPr sz="900" dirty="0">
                          <a:latin typeface="黑体" panose="02010609060101010101" charset="-122"/>
                          <a:cs typeface="黑体" panose="02010609060101010101" charset="-122"/>
                        </a:rPr>
                        <a:t>、是一项面向</a:t>
                      </a:r>
                      <a:r>
                        <a:rPr sz="900" dirty="0">
                          <a:solidFill>
                            <a:srgbClr val="FF0000"/>
                          </a:solidFill>
                          <a:latin typeface="黑体" panose="02010609060101010101" charset="-122"/>
                          <a:cs typeface="黑体" panose="02010609060101010101" charset="-122"/>
                        </a:rPr>
                        <a:t>新世纪的系统工程</a:t>
                      </a:r>
                      <a:r>
                        <a:rPr sz="900" dirty="0">
                          <a:latin typeface="黑体" panose="02010609060101010101" charset="-122"/>
                          <a:cs typeface="黑体" panose="02010609060101010101" charset="-122"/>
                        </a:rPr>
                        <a:t>，鼓励</a:t>
                      </a:r>
                      <a:r>
                        <a:rPr sz="900" dirty="0">
                          <a:solidFill>
                            <a:srgbClr val="FF0000"/>
                          </a:solidFill>
                          <a:latin typeface="黑体" panose="02010609060101010101" charset="-122"/>
                          <a:cs typeface="黑体" panose="02010609060101010101" charset="-122"/>
                        </a:rPr>
                        <a:t>有关部门、学校、新闻媒体要密切 配合</a:t>
                      </a:r>
                      <a:r>
                        <a:rPr sz="900" dirty="0">
                          <a:latin typeface="黑体" panose="02010609060101010101" charset="-122"/>
                          <a:cs typeface="黑体" panose="02010609060101010101" charset="-122"/>
                        </a:rPr>
                        <a:t>，广泛深入地进行宣传与教育，树立科学的饮食观念。</a:t>
                      </a:r>
                      <a:endParaRPr sz="900">
                        <a:latin typeface="黑体" panose="02010609060101010101" charset="-122"/>
                        <a:cs typeface="黑体" panose="02010609060101010101" charset="-122"/>
                      </a:endParaRPr>
                    </a:p>
                  </a:txBody>
                  <a:tcPr marL="0" marR="0" marT="10795"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r>
              <a:tr h="651588">
                <a:tc>
                  <a:txBody>
                    <a:bodyPr/>
                    <a:lstStyle/>
                    <a:p>
                      <a:pPr>
                        <a:lnSpc>
                          <a:spcPct val="100000"/>
                        </a:lnSpc>
                      </a:pPr>
                      <a:endParaRPr sz="900">
                        <a:latin typeface="Times New Roman" panose="02020603050405020304"/>
                        <a:cs typeface="Times New Roman" panose="02020603050405020304"/>
                      </a:endParaRPr>
                    </a:p>
                    <a:p>
                      <a:pPr>
                        <a:lnSpc>
                          <a:spcPct val="100000"/>
                        </a:lnSpc>
                        <a:spcBef>
                          <a:spcPts val="5"/>
                        </a:spcBef>
                      </a:pPr>
                      <a:endParaRPr sz="800">
                        <a:latin typeface="Times New Roman" panose="02020603050405020304"/>
                        <a:cs typeface="Times New Roman" panose="02020603050405020304"/>
                      </a:endParaRPr>
                    </a:p>
                    <a:p>
                      <a:pPr marL="4445" algn="ctr">
                        <a:lnSpc>
                          <a:spcPct val="100000"/>
                        </a:lnSpc>
                      </a:pPr>
                      <a:r>
                        <a:rPr sz="900" spc="45" dirty="0">
                          <a:latin typeface="黑体" panose="02010609060101010101" charset="-122"/>
                          <a:cs typeface="黑体" panose="02010609060101010101" charset="-122"/>
                        </a:rPr>
                        <a:t>2002</a:t>
                      </a:r>
                      <a:r>
                        <a:rPr sz="900" dirty="0">
                          <a:latin typeface="黑体" panose="02010609060101010101" charset="-122"/>
                          <a:cs typeface="黑体" panose="02010609060101010101" charset="-122"/>
                        </a:rPr>
                        <a:t>年</a:t>
                      </a:r>
                      <a:r>
                        <a:rPr sz="900" spc="50" dirty="0">
                          <a:latin typeface="黑体" panose="02010609060101010101" charset="-122"/>
                          <a:cs typeface="黑体" panose="02010609060101010101" charset="-122"/>
                        </a:rPr>
                        <a:t>12</a:t>
                      </a:r>
                      <a:r>
                        <a:rPr sz="900" dirty="0">
                          <a:latin typeface="黑体" panose="02010609060101010101" charset="-122"/>
                          <a:cs typeface="黑体" panose="02010609060101010101" charset="-122"/>
                        </a:rPr>
                        <a:t>月12日</a:t>
                      </a:r>
                      <a:endParaRPr sz="900">
                        <a:latin typeface="黑体" panose="02010609060101010101" charset="-122"/>
                        <a:cs typeface="黑体" panose="02010609060101010101" charset="-122"/>
                      </a:endParaRPr>
                    </a:p>
                  </a:txBody>
                  <a:tcPr marL="0" marR="0" marT="0"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c>
                  <a:txBody>
                    <a:bodyPr/>
                    <a:lstStyle/>
                    <a:p>
                      <a:pPr>
                        <a:lnSpc>
                          <a:spcPct val="100000"/>
                        </a:lnSpc>
                      </a:pPr>
                      <a:endParaRPr sz="900">
                        <a:latin typeface="Times New Roman" panose="02020603050405020304"/>
                        <a:cs typeface="Times New Roman" panose="02020603050405020304"/>
                      </a:endParaRPr>
                    </a:p>
                    <a:p>
                      <a:pPr>
                        <a:lnSpc>
                          <a:spcPct val="100000"/>
                        </a:lnSpc>
                        <a:spcBef>
                          <a:spcPts val="5"/>
                        </a:spcBef>
                      </a:pPr>
                      <a:endParaRPr sz="800">
                        <a:latin typeface="Times New Roman" panose="02020603050405020304"/>
                        <a:cs typeface="Times New Roman" panose="02020603050405020304"/>
                      </a:endParaRPr>
                    </a:p>
                    <a:p>
                      <a:pPr algn="ctr">
                        <a:lnSpc>
                          <a:spcPct val="100000"/>
                        </a:lnSpc>
                      </a:pPr>
                      <a:r>
                        <a:rPr sz="900" dirty="0">
                          <a:latin typeface="黑体" panose="02010609060101010101" charset="-122"/>
                          <a:cs typeface="黑体" panose="02010609060101010101" charset="-122"/>
                        </a:rPr>
                        <a:t>教育部、农业部</a:t>
                      </a:r>
                      <a:endParaRPr sz="900">
                        <a:latin typeface="黑体" panose="02010609060101010101" charset="-122"/>
                        <a:cs typeface="黑体" panose="02010609060101010101" charset="-122"/>
                      </a:endParaRPr>
                    </a:p>
                  </a:txBody>
                  <a:tcPr marL="0" marR="0" marT="0"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c>
                  <a:txBody>
                    <a:bodyPr/>
                    <a:lstStyle/>
                    <a:p>
                      <a:pPr>
                        <a:lnSpc>
                          <a:spcPct val="100000"/>
                        </a:lnSpc>
                        <a:spcBef>
                          <a:spcPts val="20"/>
                        </a:spcBef>
                      </a:pPr>
                      <a:endParaRPr sz="1200">
                        <a:latin typeface="Times New Roman" panose="02020603050405020304"/>
                        <a:cs typeface="Times New Roman" panose="02020603050405020304"/>
                      </a:endParaRPr>
                    </a:p>
                    <a:p>
                      <a:pPr marL="339725" marR="49530" indent="-279400">
                        <a:lnSpc>
                          <a:spcPct val="102000"/>
                        </a:lnSpc>
                      </a:pPr>
                      <a:r>
                        <a:rPr sz="900" dirty="0">
                          <a:latin typeface="黑体" panose="02010609060101010101" charset="-122"/>
                          <a:cs typeface="黑体" panose="02010609060101010101" charset="-122"/>
                        </a:rPr>
                        <a:t>《教育部、农业部关于加强“学生饮 用奶计划”管理的意见》</a:t>
                      </a:r>
                      <a:endParaRPr sz="900">
                        <a:latin typeface="黑体" panose="02010609060101010101" charset="-122"/>
                        <a:cs typeface="黑体" panose="02010609060101010101" charset="-122"/>
                      </a:endParaRPr>
                    </a:p>
                  </a:txBody>
                  <a:tcPr marL="0" marR="0" marT="2540"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c>
                  <a:txBody>
                    <a:bodyPr/>
                    <a:lstStyle/>
                    <a:p>
                      <a:pPr>
                        <a:lnSpc>
                          <a:spcPct val="100000"/>
                        </a:lnSpc>
                        <a:spcBef>
                          <a:spcPts val="55"/>
                        </a:spcBef>
                      </a:pPr>
                      <a:endParaRPr sz="700">
                        <a:latin typeface="Times New Roman" panose="02020603050405020304"/>
                        <a:cs typeface="Times New Roman" panose="02020603050405020304"/>
                      </a:endParaRPr>
                    </a:p>
                    <a:p>
                      <a:pPr marL="8890" marR="36195" algn="just">
                        <a:lnSpc>
                          <a:spcPct val="102000"/>
                        </a:lnSpc>
                      </a:pPr>
                      <a:r>
                        <a:rPr sz="900" spc="50" dirty="0">
                          <a:latin typeface="黑体" panose="02010609060101010101" charset="-122"/>
                          <a:cs typeface="黑体" panose="02010609060101010101" charset="-122"/>
                        </a:rPr>
                        <a:t>1</a:t>
                      </a:r>
                      <a:r>
                        <a:rPr sz="900" dirty="0">
                          <a:latin typeface="黑体" panose="02010609060101010101" charset="-122"/>
                          <a:cs typeface="黑体" panose="02010609060101010101" charset="-122"/>
                        </a:rPr>
                        <a:t>、坚持</a:t>
                      </a:r>
                      <a:r>
                        <a:rPr sz="900" dirty="0">
                          <a:solidFill>
                            <a:srgbClr val="FF0000"/>
                          </a:solidFill>
                          <a:latin typeface="黑体" panose="02010609060101010101" charset="-122"/>
                          <a:cs typeface="黑体" panose="02010609060101010101" charset="-122"/>
                        </a:rPr>
                        <a:t>政府引导、学生自愿</a:t>
                      </a:r>
                      <a:r>
                        <a:rPr sz="900" dirty="0">
                          <a:latin typeface="黑体" panose="02010609060101010101" charset="-122"/>
                          <a:cs typeface="黑体" panose="02010609060101010101" charset="-122"/>
                        </a:rPr>
                        <a:t>的原则；</a:t>
                      </a:r>
                      <a:r>
                        <a:rPr sz="900" spc="50" dirty="0">
                          <a:latin typeface="黑体" panose="02010609060101010101" charset="-122"/>
                          <a:cs typeface="黑体" panose="02010609060101010101" charset="-122"/>
                        </a:rPr>
                        <a:t>2</a:t>
                      </a:r>
                      <a:r>
                        <a:rPr sz="900" dirty="0">
                          <a:latin typeface="黑体" panose="02010609060101010101" charset="-122"/>
                          <a:cs typeface="黑体" panose="02010609060101010101" charset="-122"/>
                        </a:rPr>
                        <a:t>、在国家认定的定点企业中进行</a:t>
                      </a:r>
                      <a:r>
                        <a:rPr sz="900" dirty="0">
                          <a:solidFill>
                            <a:srgbClr val="FF0000"/>
                          </a:solidFill>
                          <a:latin typeface="黑体" panose="02010609060101010101" charset="-122"/>
                          <a:cs typeface="黑体" panose="02010609060101010101" charset="-122"/>
                        </a:rPr>
                        <a:t>招标</a:t>
                      </a:r>
                      <a:r>
                        <a:rPr sz="900" dirty="0">
                          <a:latin typeface="黑体" panose="02010609060101010101" charset="-122"/>
                          <a:cs typeface="黑体" panose="02010609060101010101" charset="-122"/>
                        </a:rPr>
                        <a:t>，自 主选定供奶企业；</a:t>
                      </a:r>
                      <a:r>
                        <a:rPr sz="900" spc="50" dirty="0">
                          <a:latin typeface="黑体" panose="02010609060101010101" charset="-122"/>
                          <a:cs typeface="黑体" panose="02010609060101010101" charset="-122"/>
                        </a:rPr>
                        <a:t>3</a:t>
                      </a:r>
                      <a:r>
                        <a:rPr sz="900" dirty="0">
                          <a:latin typeface="黑体" panose="02010609060101010101" charset="-122"/>
                          <a:cs typeface="黑体" panose="02010609060101010101" charset="-122"/>
                        </a:rPr>
                        <a:t>、</a:t>
                      </a:r>
                      <a:r>
                        <a:rPr sz="900" dirty="0">
                          <a:solidFill>
                            <a:srgbClr val="FF0000"/>
                          </a:solidFill>
                          <a:latin typeface="黑体" panose="02010609060101010101" charset="-122"/>
                          <a:cs typeface="黑体" panose="02010609060101010101" charset="-122"/>
                        </a:rPr>
                        <a:t>含乳饮料不属于学生奶</a:t>
                      </a:r>
                      <a:r>
                        <a:rPr sz="900" dirty="0">
                          <a:latin typeface="黑体" panose="02010609060101010101" charset="-122"/>
                          <a:cs typeface="黑体" panose="02010609060101010101" charset="-122"/>
                        </a:rPr>
                        <a:t>；</a:t>
                      </a:r>
                      <a:r>
                        <a:rPr sz="900" spc="50" dirty="0">
                          <a:latin typeface="黑体" panose="02010609060101010101" charset="-122"/>
                          <a:cs typeface="黑体" panose="02010609060101010101" charset="-122"/>
                        </a:rPr>
                        <a:t>4</a:t>
                      </a:r>
                      <a:r>
                        <a:rPr sz="900" dirty="0">
                          <a:latin typeface="黑体" panose="02010609060101010101" charset="-122"/>
                          <a:cs typeface="黑体" panose="02010609060101010101" charset="-122"/>
                        </a:rPr>
                        <a:t>、实施学校配合生产企业</a:t>
                      </a:r>
                      <a:r>
                        <a:rPr sz="900" dirty="0">
                          <a:solidFill>
                            <a:srgbClr val="FF0000"/>
                          </a:solidFill>
                          <a:latin typeface="黑体" panose="02010609060101010101" charset="-122"/>
                          <a:cs typeface="黑体" panose="02010609060101010101" charset="-122"/>
                        </a:rPr>
                        <a:t>建立健 全学生饮奶安全防范</a:t>
                      </a:r>
                      <a:r>
                        <a:rPr sz="900" dirty="0">
                          <a:latin typeface="黑体" panose="02010609060101010101" charset="-122"/>
                          <a:cs typeface="黑体" panose="02010609060101010101" charset="-122"/>
                        </a:rPr>
                        <a:t>和事故处理机制。</a:t>
                      </a:r>
                      <a:endParaRPr sz="900">
                        <a:latin typeface="黑体" panose="02010609060101010101" charset="-122"/>
                        <a:cs typeface="黑体" panose="02010609060101010101" charset="-122"/>
                      </a:endParaRPr>
                    </a:p>
                  </a:txBody>
                  <a:tcPr marL="0" marR="0" marT="6985"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r>
              <a:tr h="491011">
                <a:tc>
                  <a:txBody>
                    <a:bodyPr/>
                    <a:lstStyle/>
                    <a:p>
                      <a:pPr>
                        <a:lnSpc>
                          <a:spcPct val="100000"/>
                        </a:lnSpc>
                        <a:spcBef>
                          <a:spcPts val="5"/>
                        </a:spcBef>
                      </a:pPr>
                      <a:endParaRPr sz="1150">
                        <a:latin typeface="Times New Roman" panose="02020603050405020304"/>
                        <a:cs typeface="Times New Roman" panose="02020603050405020304"/>
                      </a:endParaRPr>
                    </a:p>
                    <a:p>
                      <a:pPr marL="4445" algn="ctr">
                        <a:lnSpc>
                          <a:spcPct val="100000"/>
                        </a:lnSpc>
                      </a:pPr>
                      <a:r>
                        <a:rPr sz="900" spc="45" dirty="0">
                          <a:latin typeface="黑体" panose="02010609060101010101" charset="-122"/>
                          <a:cs typeface="黑体" panose="02010609060101010101" charset="-122"/>
                        </a:rPr>
                        <a:t>2007</a:t>
                      </a:r>
                      <a:r>
                        <a:rPr sz="900" dirty="0">
                          <a:latin typeface="黑体" panose="02010609060101010101" charset="-122"/>
                          <a:cs typeface="黑体" panose="02010609060101010101" charset="-122"/>
                        </a:rPr>
                        <a:t>年</a:t>
                      </a:r>
                      <a:r>
                        <a:rPr sz="900" spc="50" dirty="0">
                          <a:latin typeface="黑体" panose="02010609060101010101" charset="-122"/>
                          <a:cs typeface="黑体" panose="02010609060101010101" charset="-122"/>
                        </a:rPr>
                        <a:t>9</a:t>
                      </a:r>
                      <a:r>
                        <a:rPr sz="900" dirty="0">
                          <a:latin typeface="黑体" panose="02010609060101010101" charset="-122"/>
                          <a:cs typeface="黑体" panose="02010609060101010101" charset="-122"/>
                        </a:rPr>
                        <a:t>月</a:t>
                      </a:r>
                      <a:r>
                        <a:rPr sz="900" spc="50" dirty="0">
                          <a:latin typeface="黑体" panose="02010609060101010101" charset="-122"/>
                          <a:cs typeface="黑体" panose="02010609060101010101" charset="-122"/>
                        </a:rPr>
                        <a:t>27</a:t>
                      </a:r>
                      <a:r>
                        <a:rPr sz="900" dirty="0">
                          <a:latin typeface="黑体" panose="02010609060101010101" charset="-122"/>
                          <a:cs typeface="黑体" panose="02010609060101010101" charset="-122"/>
                        </a:rPr>
                        <a:t>日</a:t>
                      </a:r>
                      <a:endParaRPr sz="900">
                        <a:latin typeface="黑体" panose="02010609060101010101" charset="-122"/>
                        <a:cs typeface="黑体" panose="02010609060101010101" charset="-122"/>
                      </a:endParaRPr>
                    </a:p>
                  </a:txBody>
                  <a:tcPr marL="0" marR="0" marT="635"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c>
                  <a:txBody>
                    <a:bodyPr/>
                    <a:lstStyle/>
                    <a:p>
                      <a:pPr>
                        <a:lnSpc>
                          <a:spcPct val="100000"/>
                        </a:lnSpc>
                        <a:spcBef>
                          <a:spcPts val="5"/>
                        </a:spcBef>
                      </a:pPr>
                      <a:endParaRPr sz="1150">
                        <a:latin typeface="Times New Roman" panose="02020603050405020304"/>
                        <a:cs typeface="Times New Roman" panose="02020603050405020304"/>
                      </a:endParaRPr>
                    </a:p>
                    <a:p>
                      <a:pPr algn="ctr">
                        <a:lnSpc>
                          <a:spcPct val="100000"/>
                        </a:lnSpc>
                      </a:pPr>
                      <a:r>
                        <a:rPr sz="900" dirty="0">
                          <a:latin typeface="黑体" panose="02010609060101010101" charset="-122"/>
                          <a:cs typeface="黑体" panose="02010609060101010101" charset="-122"/>
                        </a:rPr>
                        <a:t>国务院</a:t>
                      </a:r>
                      <a:endParaRPr sz="900">
                        <a:latin typeface="黑体" panose="02010609060101010101" charset="-122"/>
                        <a:cs typeface="黑体" panose="02010609060101010101" charset="-122"/>
                      </a:endParaRPr>
                    </a:p>
                  </a:txBody>
                  <a:tcPr marL="0" marR="0" marT="635"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c>
                  <a:txBody>
                    <a:bodyPr/>
                    <a:lstStyle/>
                    <a:p>
                      <a:pPr>
                        <a:lnSpc>
                          <a:spcPct val="100000"/>
                        </a:lnSpc>
                        <a:spcBef>
                          <a:spcPts val="5"/>
                        </a:spcBef>
                      </a:pPr>
                      <a:endParaRPr sz="1150">
                        <a:latin typeface="Times New Roman" panose="02020603050405020304"/>
                        <a:cs typeface="Times New Roman" panose="02020603050405020304"/>
                      </a:endParaRPr>
                    </a:p>
                    <a:p>
                      <a:pPr algn="ctr">
                        <a:lnSpc>
                          <a:spcPct val="100000"/>
                        </a:lnSpc>
                      </a:pPr>
                      <a:r>
                        <a:rPr sz="900" dirty="0">
                          <a:latin typeface="黑体" panose="02010609060101010101" charset="-122"/>
                          <a:cs typeface="黑体" panose="02010609060101010101" charset="-122"/>
                        </a:rPr>
                        <a:t>《关于促进奶业持续健康发展的意见》</a:t>
                      </a:r>
                      <a:endParaRPr sz="900">
                        <a:latin typeface="黑体" panose="02010609060101010101" charset="-122"/>
                        <a:cs typeface="黑体" panose="02010609060101010101" charset="-122"/>
                      </a:endParaRPr>
                    </a:p>
                  </a:txBody>
                  <a:tcPr marL="0" marR="0" marT="635"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c>
                  <a:txBody>
                    <a:bodyPr/>
                    <a:lstStyle/>
                    <a:p>
                      <a:pPr marL="8890" marR="48895">
                        <a:lnSpc>
                          <a:spcPct val="102000"/>
                        </a:lnSpc>
                        <a:spcBef>
                          <a:spcPts val="765"/>
                        </a:spcBef>
                      </a:pPr>
                      <a:r>
                        <a:rPr sz="900" dirty="0">
                          <a:latin typeface="黑体" panose="02010609060101010101" charset="-122"/>
                          <a:cs typeface="黑体" panose="02010609060101010101" charset="-122"/>
                        </a:rPr>
                        <a:t>要</a:t>
                      </a:r>
                      <a:r>
                        <a:rPr sz="900" dirty="0">
                          <a:solidFill>
                            <a:srgbClr val="FF0000"/>
                          </a:solidFill>
                          <a:latin typeface="黑体" panose="02010609060101010101" charset="-122"/>
                          <a:cs typeface="黑体" panose="02010609060101010101" charset="-122"/>
                        </a:rPr>
                        <a:t>加大</a:t>
                      </a:r>
                      <a:r>
                        <a:rPr sz="900" dirty="0">
                          <a:latin typeface="黑体" panose="02010609060101010101" charset="-122"/>
                          <a:cs typeface="黑体" panose="02010609060101010101" charset="-122"/>
                        </a:rPr>
                        <a:t>国家“学生饮用奶计划”的</a:t>
                      </a:r>
                      <a:r>
                        <a:rPr sz="900" dirty="0">
                          <a:solidFill>
                            <a:srgbClr val="FF0000"/>
                          </a:solidFill>
                          <a:latin typeface="黑体" panose="02010609060101010101" charset="-122"/>
                          <a:cs typeface="黑体" panose="02010609060101010101" charset="-122"/>
                        </a:rPr>
                        <a:t>推广力度</a:t>
                      </a:r>
                      <a:r>
                        <a:rPr sz="900" dirty="0">
                          <a:latin typeface="黑体" panose="02010609060101010101" charset="-122"/>
                          <a:cs typeface="黑体" panose="02010609060101010101" charset="-122"/>
                        </a:rPr>
                        <a:t>，</a:t>
                      </a:r>
                      <a:r>
                        <a:rPr sz="900" dirty="0">
                          <a:solidFill>
                            <a:srgbClr val="FF0000"/>
                          </a:solidFill>
                          <a:latin typeface="黑体" panose="02010609060101010101" charset="-122"/>
                          <a:cs typeface="黑体" panose="02010609060101010101" charset="-122"/>
                        </a:rPr>
                        <a:t>完善</a:t>
                      </a:r>
                      <a:r>
                        <a:rPr sz="900" dirty="0">
                          <a:latin typeface="黑体" panose="02010609060101010101" charset="-122"/>
                          <a:cs typeface="黑体" panose="02010609060101010101" charset="-122"/>
                        </a:rPr>
                        <a:t>学生饮用奶定点企业</a:t>
                      </a:r>
                      <a:r>
                        <a:rPr sz="900" dirty="0">
                          <a:solidFill>
                            <a:srgbClr val="FF0000"/>
                          </a:solidFill>
                          <a:latin typeface="黑体" panose="02010609060101010101" charset="-122"/>
                          <a:cs typeface="黑体" panose="02010609060101010101" charset="-122"/>
                        </a:rPr>
                        <a:t>扶持政策 扩大</a:t>
                      </a:r>
                      <a:r>
                        <a:rPr sz="900" dirty="0">
                          <a:latin typeface="黑体" panose="02010609060101010101" charset="-122"/>
                          <a:cs typeface="黑体" panose="02010609060101010101" charset="-122"/>
                        </a:rPr>
                        <a:t>学生饮用奶</a:t>
                      </a:r>
                      <a:r>
                        <a:rPr sz="900" dirty="0">
                          <a:solidFill>
                            <a:srgbClr val="FF0000"/>
                          </a:solidFill>
                          <a:latin typeface="黑体" panose="02010609060101010101" charset="-122"/>
                          <a:cs typeface="黑体" panose="02010609060101010101" charset="-122"/>
                        </a:rPr>
                        <a:t>覆盖范围</a:t>
                      </a:r>
                      <a:endParaRPr sz="900">
                        <a:latin typeface="黑体" panose="02010609060101010101" charset="-122"/>
                        <a:cs typeface="黑体" panose="02010609060101010101" charset="-122"/>
                      </a:endParaRPr>
                    </a:p>
                  </a:txBody>
                  <a:tcPr marL="0" marR="0" marT="97155"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r>
              <a:tr h="491011">
                <a:tc>
                  <a:txBody>
                    <a:bodyPr/>
                    <a:lstStyle/>
                    <a:p>
                      <a:pPr>
                        <a:lnSpc>
                          <a:spcPct val="100000"/>
                        </a:lnSpc>
                        <a:spcBef>
                          <a:spcPts val="5"/>
                        </a:spcBef>
                      </a:pPr>
                      <a:endParaRPr sz="1150">
                        <a:latin typeface="Times New Roman" panose="02020603050405020304"/>
                        <a:cs typeface="Times New Roman" panose="02020603050405020304"/>
                      </a:endParaRPr>
                    </a:p>
                    <a:p>
                      <a:pPr marL="4445" algn="ctr">
                        <a:lnSpc>
                          <a:spcPct val="100000"/>
                        </a:lnSpc>
                      </a:pPr>
                      <a:r>
                        <a:rPr sz="900" spc="45" dirty="0">
                          <a:latin typeface="黑体" panose="02010609060101010101" charset="-122"/>
                          <a:cs typeface="黑体" panose="02010609060101010101" charset="-122"/>
                        </a:rPr>
                        <a:t>2011</a:t>
                      </a:r>
                      <a:r>
                        <a:rPr sz="900" dirty="0">
                          <a:latin typeface="黑体" panose="02010609060101010101" charset="-122"/>
                          <a:cs typeface="黑体" panose="02010609060101010101" charset="-122"/>
                        </a:rPr>
                        <a:t>年</a:t>
                      </a:r>
                      <a:r>
                        <a:rPr sz="900" spc="50" dirty="0">
                          <a:latin typeface="黑体" panose="02010609060101010101" charset="-122"/>
                          <a:cs typeface="黑体" panose="02010609060101010101" charset="-122"/>
                        </a:rPr>
                        <a:t>11</a:t>
                      </a:r>
                      <a:r>
                        <a:rPr sz="900" dirty="0">
                          <a:latin typeface="黑体" panose="02010609060101010101" charset="-122"/>
                          <a:cs typeface="黑体" panose="02010609060101010101" charset="-122"/>
                        </a:rPr>
                        <a:t>月23日</a:t>
                      </a:r>
                      <a:endParaRPr sz="900">
                        <a:latin typeface="黑体" panose="02010609060101010101" charset="-122"/>
                        <a:cs typeface="黑体" panose="02010609060101010101" charset="-122"/>
                      </a:endParaRPr>
                    </a:p>
                  </a:txBody>
                  <a:tcPr marL="0" marR="0" marT="635"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c>
                  <a:txBody>
                    <a:bodyPr/>
                    <a:lstStyle/>
                    <a:p>
                      <a:pPr>
                        <a:lnSpc>
                          <a:spcPct val="100000"/>
                        </a:lnSpc>
                        <a:spcBef>
                          <a:spcPts val="5"/>
                        </a:spcBef>
                      </a:pPr>
                      <a:endParaRPr sz="1150">
                        <a:latin typeface="Times New Roman" panose="02020603050405020304"/>
                        <a:cs typeface="Times New Roman" panose="02020603050405020304"/>
                      </a:endParaRPr>
                    </a:p>
                    <a:p>
                      <a:pPr marR="5715" algn="ctr">
                        <a:lnSpc>
                          <a:spcPct val="100000"/>
                        </a:lnSpc>
                      </a:pPr>
                      <a:r>
                        <a:rPr sz="900" dirty="0">
                          <a:latin typeface="黑体" panose="02010609060101010101" charset="-122"/>
                          <a:cs typeface="黑体" panose="02010609060101010101" charset="-122"/>
                        </a:rPr>
                        <a:t>国务院办公厅</a:t>
                      </a:r>
                      <a:endParaRPr sz="900">
                        <a:latin typeface="黑体" panose="02010609060101010101" charset="-122"/>
                        <a:cs typeface="黑体" panose="02010609060101010101" charset="-122"/>
                      </a:endParaRPr>
                    </a:p>
                  </a:txBody>
                  <a:tcPr marL="0" marR="0" marT="635"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c>
                  <a:txBody>
                    <a:bodyPr/>
                    <a:lstStyle/>
                    <a:p>
                      <a:pPr marL="225425" marR="49530" indent="-165100">
                        <a:lnSpc>
                          <a:spcPct val="102000"/>
                        </a:lnSpc>
                        <a:spcBef>
                          <a:spcPts val="770"/>
                        </a:spcBef>
                      </a:pPr>
                      <a:r>
                        <a:rPr sz="900" dirty="0">
                          <a:latin typeface="黑体" panose="02010609060101010101" charset="-122"/>
                          <a:cs typeface="黑体" panose="02010609060101010101" charset="-122"/>
                        </a:rPr>
                        <a:t>《国务院办公厅关于实施农村义务教 育学生营养改善计划的意见》</a:t>
                      </a:r>
                      <a:endParaRPr sz="900">
                        <a:latin typeface="黑体" panose="02010609060101010101" charset="-122"/>
                        <a:cs typeface="黑体" panose="02010609060101010101" charset="-122"/>
                      </a:endParaRPr>
                    </a:p>
                  </a:txBody>
                  <a:tcPr marL="0" marR="0" marT="97790"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c>
                  <a:txBody>
                    <a:bodyPr/>
                    <a:lstStyle/>
                    <a:p>
                      <a:pPr marL="8890" marR="48895">
                        <a:lnSpc>
                          <a:spcPct val="102000"/>
                        </a:lnSpc>
                        <a:spcBef>
                          <a:spcPts val="770"/>
                        </a:spcBef>
                      </a:pPr>
                      <a:r>
                        <a:rPr sz="900" dirty="0">
                          <a:solidFill>
                            <a:srgbClr val="FF0000"/>
                          </a:solidFill>
                          <a:latin typeface="黑体" panose="02010609060101010101" charset="-122"/>
                          <a:cs typeface="黑体" panose="02010609060101010101" charset="-122"/>
                        </a:rPr>
                        <a:t>指导</a:t>
                      </a:r>
                      <a:r>
                        <a:rPr sz="900" dirty="0">
                          <a:latin typeface="黑体" panose="02010609060101010101" charset="-122"/>
                          <a:cs typeface="黑体" panose="02010609060101010101" charset="-122"/>
                        </a:rPr>
                        <a:t>各地科学有效的实施农村义务教育学生营养改善</a:t>
                      </a:r>
                      <a:r>
                        <a:rPr sz="900" dirty="0">
                          <a:solidFill>
                            <a:srgbClr val="FF0000"/>
                          </a:solidFill>
                          <a:latin typeface="黑体" panose="02010609060101010101" charset="-122"/>
                          <a:cs typeface="黑体" panose="02010609060101010101" charset="-122"/>
                        </a:rPr>
                        <a:t>计划</a:t>
                      </a:r>
                      <a:r>
                        <a:rPr sz="900" dirty="0">
                          <a:latin typeface="黑体" panose="02010609060101010101" charset="-122"/>
                          <a:cs typeface="黑体" panose="02010609060101010101" charset="-122"/>
                        </a:rPr>
                        <a:t>，切实</a:t>
                      </a:r>
                      <a:r>
                        <a:rPr sz="900" dirty="0">
                          <a:solidFill>
                            <a:srgbClr val="FF0000"/>
                          </a:solidFill>
                          <a:latin typeface="黑体" panose="02010609060101010101" charset="-122"/>
                          <a:cs typeface="黑体" panose="02010609060101010101" charset="-122"/>
                        </a:rPr>
                        <a:t>改善</a:t>
                      </a:r>
                      <a:r>
                        <a:rPr sz="900" dirty="0">
                          <a:latin typeface="黑体" panose="02010609060101010101" charset="-122"/>
                          <a:cs typeface="黑体" panose="02010609060101010101" charset="-122"/>
                        </a:rPr>
                        <a:t>农村学生</a:t>
                      </a:r>
                      <a:r>
                        <a:rPr sz="900" dirty="0">
                          <a:solidFill>
                            <a:srgbClr val="FF0000"/>
                          </a:solidFill>
                          <a:latin typeface="黑体" panose="02010609060101010101" charset="-122"/>
                          <a:cs typeface="黑体" panose="02010609060101010101" charset="-122"/>
                        </a:rPr>
                        <a:t>营 养状况</a:t>
                      </a:r>
                      <a:r>
                        <a:rPr sz="900" dirty="0">
                          <a:latin typeface="黑体" panose="02010609060101010101" charset="-122"/>
                          <a:cs typeface="黑体" panose="02010609060101010101" charset="-122"/>
                        </a:rPr>
                        <a:t>，</a:t>
                      </a:r>
                      <a:r>
                        <a:rPr sz="900" dirty="0">
                          <a:solidFill>
                            <a:srgbClr val="FF0000"/>
                          </a:solidFill>
                          <a:latin typeface="黑体" panose="02010609060101010101" charset="-122"/>
                          <a:cs typeface="黑体" panose="02010609060101010101" charset="-122"/>
                        </a:rPr>
                        <a:t>提高</a:t>
                      </a:r>
                      <a:r>
                        <a:rPr sz="900" dirty="0">
                          <a:latin typeface="黑体" panose="02010609060101010101" charset="-122"/>
                          <a:cs typeface="黑体" panose="02010609060101010101" charset="-122"/>
                        </a:rPr>
                        <a:t>农村学生</a:t>
                      </a:r>
                      <a:r>
                        <a:rPr sz="900" dirty="0">
                          <a:solidFill>
                            <a:srgbClr val="FF0000"/>
                          </a:solidFill>
                          <a:latin typeface="黑体" panose="02010609060101010101" charset="-122"/>
                          <a:cs typeface="黑体" panose="02010609060101010101" charset="-122"/>
                        </a:rPr>
                        <a:t>健康水平</a:t>
                      </a:r>
                      <a:endParaRPr sz="900">
                        <a:latin typeface="黑体" panose="02010609060101010101" charset="-122"/>
                        <a:cs typeface="黑体" panose="02010609060101010101" charset="-122"/>
                      </a:endParaRPr>
                    </a:p>
                  </a:txBody>
                  <a:tcPr marL="0" marR="0" marT="97790"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r>
              <a:tr h="491011">
                <a:tc>
                  <a:txBody>
                    <a:bodyPr/>
                    <a:lstStyle/>
                    <a:p>
                      <a:pPr>
                        <a:lnSpc>
                          <a:spcPct val="100000"/>
                        </a:lnSpc>
                        <a:spcBef>
                          <a:spcPts val="5"/>
                        </a:spcBef>
                      </a:pPr>
                      <a:endParaRPr sz="1150">
                        <a:latin typeface="Times New Roman" panose="02020603050405020304"/>
                        <a:cs typeface="Times New Roman" panose="02020603050405020304"/>
                      </a:endParaRPr>
                    </a:p>
                    <a:p>
                      <a:pPr marL="4445" algn="ctr">
                        <a:lnSpc>
                          <a:spcPct val="100000"/>
                        </a:lnSpc>
                      </a:pPr>
                      <a:r>
                        <a:rPr sz="900" spc="45" dirty="0">
                          <a:latin typeface="黑体" panose="02010609060101010101" charset="-122"/>
                          <a:cs typeface="黑体" panose="02010609060101010101" charset="-122"/>
                        </a:rPr>
                        <a:t>2016</a:t>
                      </a:r>
                      <a:r>
                        <a:rPr sz="900" dirty="0">
                          <a:latin typeface="黑体" panose="02010609060101010101" charset="-122"/>
                          <a:cs typeface="黑体" panose="02010609060101010101" charset="-122"/>
                        </a:rPr>
                        <a:t>年</a:t>
                      </a:r>
                      <a:r>
                        <a:rPr sz="900" spc="50" dirty="0">
                          <a:latin typeface="黑体" panose="02010609060101010101" charset="-122"/>
                          <a:cs typeface="黑体" panose="02010609060101010101" charset="-122"/>
                        </a:rPr>
                        <a:t>10</a:t>
                      </a:r>
                      <a:r>
                        <a:rPr sz="900" dirty="0">
                          <a:latin typeface="黑体" panose="02010609060101010101" charset="-122"/>
                          <a:cs typeface="黑体" panose="02010609060101010101" charset="-122"/>
                        </a:rPr>
                        <a:t>月25日</a:t>
                      </a:r>
                      <a:endParaRPr sz="900">
                        <a:latin typeface="黑体" panose="02010609060101010101" charset="-122"/>
                        <a:cs typeface="黑体" panose="02010609060101010101" charset="-122"/>
                      </a:endParaRPr>
                    </a:p>
                  </a:txBody>
                  <a:tcPr marL="0" marR="0" marT="635"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c>
                  <a:txBody>
                    <a:bodyPr/>
                    <a:lstStyle/>
                    <a:p>
                      <a:pPr>
                        <a:lnSpc>
                          <a:spcPct val="100000"/>
                        </a:lnSpc>
                        <a:spcBef>
                          <a:spcPts val="5"/>
                        </a:spcBef>
                      </a:pPr>
                      <a:endParaRPr sz="1150">
                        <a:latin typeface="Times New Roman" panose="02020603050405020304"/>
                        <a:cs typeface="Times New Roman" panose="02020603050405020304"/>
                      </a:endParaRPr>
                    </a:p>
                    <a:p>
                      <a:pPr algn="ctr">
                        <a:lnSpc>
                          <a:spcPct val="100000"/>
                        </a:lnSpc>
                      </a:pPr>
                      <a:r>
                        <a:rPr sz="900" dirty="0">
                          <a:latin typeface="黑体" panose="02010609060101010101" charset="-122"/>
                          <a:cs typeface="黑体" panose="02010609060101010101" charset="-122"/>
                        </a:rPr>
                        <a:t>国务院</a:t>
                      </a:r>
                      <a:endParaRPr sz="900">
                        <a:latin typeface="黑体" panose="02010609060101010101" charset="-122"/>
                        <a:cs typeface="黑体" panose="02010609060101010101" charset="-122"/>
                      </a:endParaRPr>
                    </a:p>
                  </a:txBody>
                  <a:tcPr marL="0" marR="0" marT="635"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c>
                  <a:txBody>
                    <a:bodyPr/>
                    <a:lstStyle/>
                    <a:p>
                      <a:pPr>
                        <a:lnSpc>
                          <a:spcPct val="100000"/>
                        </a:lnSpc>
                        <a:spcBef>
                          <a:spcPts val="5"/>
                        </a:spcBef>
                      </a:pPr>
                      <a:endParaRPr sz="1150">
                        <a:latin typeface="Times New Roman" panose="02020603050405020304"/>
                        <a:cs typeface="Times New Roman" panose="02020603050405020304"/>
                      </a:endParaRPr>
                    </a:p>
                    <a:p>
                      <a:pPr marL="2540" algn="ctr">
                        <a:lnSpc>
                          <a:spcPct val="100000"/>
                        </a:lnSpc>
                      </a:pPr>
                      <a:r>
                        <a:rPr sz="900" dirty="0">
                          <a:latin typeface="黑体" panose="02010609060101010101" charset="-122"/>
                          <a:cs typeface="黑体" panose="02010609060101010101" charset="-122"/>
                        </a:rPr>
                        <a:t>《“健康中国</a:t>
                      </a:r>
                      <a:r>
                        <a:rPr sz="900" spc="35" dirty="0">
                          <a:latin typeface="黑体" panose="02010609060101010101" charset="-122"/>
                          <a:cs typeface="黑体" panose="02010609060101010101" charset="-122"/>
                        </a:rPr>
                        <a:t>2030”</a:t>
                      </a:r>
                      <a:r>
                        <a:rPr sz="900" dirty="0">
                          <a:latin typeface="黑体" panose="02010609060101010101" charset="-122"/>
                          <a:cs typeface="黑体" panose="02010609060101010101" charset="-122"/>
                        </a:rPr>
                        <a:t>规划纲要》</a:t>
                      </a:r>
                      <a:endParaRPr sz="900">
                        <a:latin typeface="黑体" panose="02010609060101010101" charset="-122"/>
                        <a:cs typeface="黑体" panose="02010609060101010101" charset="-122"/>
                      </a:endParaRPr>
                    </a:p>
                  </a:txBody>
                  <a:tcPr marL="0" marR="0" marT="635"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c>
                  <a:txBody>
                    <a:bodyPr/>
                    <a:lstStyle/>
                    <a:p>
                      <a:pPr marL="8890" marR="48895">
                        <a:lnSpc>
                          <a:spcPct val="102000"/>
                        </a:lnSpc>
                        <a:spcBef>
                          <a:spcPts val="765"/>
                        </a:spcBef>
                      </a:pPr>
                      <a:r>
                        <a:rPr sz="900" dirty="0">
                          <a:solidFill>
                            <a:srgbClr val="FF0000"/>
                          </a:solidFill>
                          <a:latin typeface="黑体" panose="02010609060101010101" charset="-122"/>
                          <a:cs typeface="黑体" panose="02010609060101010101" charset="-122"/>
                        </a:rPr>
                        <a:t>提出</a:t>
                      </a:r>
                      <a:r>
                        <a:rPr sz="900" dirty="0">
                          <a:latin typeface="黑体" panose="02010609060101010101" charset="-122"/>
                          <a:cs typeface="黑体" panose="02010609060101010101" charset="-122"/>
                        </a:rPr>
                        <a:t>了学生体质健康</a:t>
                      </a:r>
                      <a:r>
                        <a:rPr sz="900" dirty="0">
                          <a:solidFill>
                            <a:srgbClr val="FF0000"/>
                          </a:solidFill>
                          <a:latin typeface="黑体" panose="02010609060101010101" charset="-122"/>
                          <a:cs typeface="黑体" panose="02010609060101010101" charset="-122"/>
                        </a:rPr>
                        <a:t>标准</a:t>
                      </a:r>
                      <a:r>
                        <a:rPr sz="900" dirty="0">
                          <a:latin typeface="黑体" panose="02010609060101010101" charset="-122"/>
                          <a:cs typeface="黑体" panose="02010609060101010101" charset="-122"/>
                        </a:rPr>
                        <a:t>，并</a:t>
                      </a:r>
                      <a:r>
                        <a:rPr sz="900" dirty="0">
                          <a:solidFill>
                            <a:srgbClr val="FF0000"/>
                          </a:solidFill>
                          <a:latin typeface="黑体" panose="02010609060101010101" charset="-122"/>
                          <a:cs typeface="黑体" panose="02010609060101010101" charset="-122"/>
                        </a:rPr>
                        <a:t>明确</a:t>
                      </a:r>
                      <a:r>
                        <a:rPr sz="900" dirty="0">
                          <a:latin typeface="黑体" panose="02010609060101010101" charset="-122"/>
                          <a:cs typeface="黑体" panose="02010609060101010101" charset="-122"/>
                        </a:rPr>
                        <a:t>针对重点人群实施</a:t>
                      </a:r>
                      <a:r>
                        <a:rPr sz="900" dirty="0">
                          <a:solidFill>
                            <a:srgbClr val="FF0000"/>
                          </a:solidFill>
                          <a:latin typeface="黑体" panose="02010609060101010101" charset="-122"/>
                          <a:cs typeface="黑体" panose="02010609060101010101" charset="-122"/>
                        </a:rPr>
                        <a:t>营养干预</a:t>
                      </a:r>
                      <a:r>
                        <a:rPr sz="900" dirty="0">
                          <a:latin typeface="黑体" panose="02010609060101010101" charset="-122"/>
                          <a:cs typeface="黑体" panose="02010609060101010101" charset="-122"/>
                        </a:rPr>
                        <a:t>、针对重点地区</a:t>
                      </a:r>
                      <a:r>
                        <a:rPr sz="900" dirty="0">
                          <a:solidFill>
                            <a:srgbClr val="FF0000"/>
                          </a:solidFill>
                          <a:latin typeface="黑体" panose="02010609060101010101" charset="-122"/>
                          <a:cs typeface="黑体" panose="02010609060101010101" charset="-122"/>
                        </a:rPr>
                        <a:t>儿 童</a:t>
                      </a:r>
                      <a:r>
                        <a:rPr sz="900" dirty="0">
                          <a:latin typeface="黑体" panose="02010609060101010101" charset="-122"/>
                          <a:cs typeface="黑体" panose="02010609060101010101" charset="-122"/>
                        </a:rPr>
                        <a:t>继续开展</a:t>
                      </a:r>
                      <a:r>
                        <a:rPr sz="900" dirty="0">
                          <a:solidFill>
                            <a:srgbClr val="FF0000"/>
                          </a:solidFill>
                          <a:latin typeface="黑体" panose="02010609060101010101" charset="-122"/>
                          <a:cs typeface="黑体" panose="02010609060101010101" charset="-122"/>
                        </a:rPr>
                        <a:t>营养改善</a:t>
                      </a:r>
                      <a:r>
                        <a:rPr sz="900" dirty="0">
                          <a:latin typeface="黑体" panose="02010609060101010101" charset="-122"/>
                          <a:cs typeface="黑体" panose="02010609060101010101" charset="-122"/>
                        </a:rPr>
                        <a:t>等项目；</a:t>
                      </a:r>
                      <a:endParaRPr sz="900">
                        <a:latin typeface="黑体" panose="02010609060101010101" charset="-122"/>
                        <a:cs typeface="黑体" panose="02010609060101010101" charset="-122"/>
                      </a:endParaRPr>
                    </a:p>
                  </a:txBody>
                  <a:tcPr marL="0" marR="0" marT="97155"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r>
              <a:tr h="454624">
                <a:tc>
                  <a:txBody>
                    <a:bodyPr/>
                    <a:lstStyle/>
                    <a:p>
                      <a:pPr>
                        <a:lnSpc>
                          <a:spcPct val="100000"/>
                        </a:lnSpc>
                        <a:spcBef>
                          <a:spcPts val="35"/>
                        </a:spcBef>
                      </a:pPr>
                      <a:endParaRPr sz="1000">
                        <a:latin typeface="Times New Roman" panose="02020603050405020304"/>
                        <a:cs typeface="Times New Roman" panose="02020603050405020304"/>
                      </a:endParaRPr>
                    </a:p>
                    <a:p>
                      <a:pPr algn="ctr">
                        <a:lnSpc>
                          <a:spcPct val="100000"/>
                        </a:lnSpc>
                      </a:pPr>
                      <a:r>
                        <a:rPr sz="900" spc="45" dirty="0">
                          <a:latin typeface="黑体" panose="02010609060101010101" charset="-122"/>
                          <a:cs typeface="黑体" panose="02010609060101010101" charset="-122"/>
                        </a:rPr>
                        <a:t>2018</a:t>
                      </a:r>
                      <a:r>
                        <a:rPr sz="900" dirty="0">
                          <a:latin typeface="黑体" panose="02010609060101010101" charset="-122"/>
                          <a:cs typeface="黑体" panose="02010609060101010101" charset="-122"/>
                        </a:rPr>
                        <a:t>年</a:t>
                      </a:r>
                      <a:r>
                        <a:rPr sz="900" spc="50" dirty="0">
                          <a:latin typeface="黑体" panose="02010609060101010101" charset="-122"/>
                          <a:cs typeface="黑体" panose="02010609060101010101" charset="-122"/>
                        </a:rPr>
                        <a:t>6</a:t>
                      </a:r>
                      <a:r>
                        <a:rPr sz="900" dirty="0">
                          <a:latin typeface="黑体" panose="02010609060101010101" charset="-122"/>
                          <a:cs typeface="黑体" panose="02010609060101010101" charset="-122"/>
                        </a:rPr>
                        <a:t>月</a:t>
                      </a:r>
                      <a:r>
                        <a:rPr sz="900" spc="50" dirty="0">
                          <a:latin typeface="黑体" panose="02010609060101010101" charset="-122"/>
                          <a:cs typeface="黑体" panose="02010609060101010101" charset="-122"/>
                        </a:rPr>
                        <a:t>3</a:t>
                      </a:r>
                      <a:r>
                        <a:rPr sz="900" dirty="0">
                          <a:latin typeface="黑体" panose="02010609060101010101" charset="-122"/>
                          <a:cs typeface="黑体" panose="02010609060101010101" charset="-122"/>
                        </a:rPr>
                        <a:t>日</a:t>
                      </a:r>
                      <a:endParaRPr sz="900">
                        <a:latin typeface="黑体" panose="02010609060101010101" charset="-122"/>
                        <a:cs typeface="黑体" panose="02010609060101010101" charset="-122"/>
                      </a:endParaRPr>
                    </a:p>
                  </a:txBody>
                  <a:tcPr marL="0" marR="0" marT="4445"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c>
                  <a:txBody>
                    <a:bodyPr/>
                    <a:lstStyle/>
                    <a:p>
                      <a:pPr>
                        <a:lnSpc>
                          <a:spcPct val="100000"/>
                        </a:lnSpc>
                        <a:spcBef>
                          <a:spcPts val="35"/>
                        </a:spcBef>
                      </a:pPr>
                      <a:endParaRPr sz="1000">
                        <a:latin typeface="Times New Roman" panose="02020603050405020304"/>
                        <a:cs typeface="Times New Roman" panose="02020603050405020304"/>
                      </a:endParaRPr>
                    </a:p>
                    <a:p>
                      <a:pPr marR="5715" algn="ctr">
                        <a:lnSpc>
                          <a:spcPct val="100000"/>
                        </a:lnSpc>
                      </a:pPr>
                      <a:r>
                        <a:rPr sz="900" dirty="0">
                          <a:latin typeface="黑体" panose="02010609060101010101" charset="-122"/>
                          <a:cs typeface="黑体" panose="02010609060101010101" charset="-122"/>
                        </a:rPr>
                        <a:t>国务院办公厅</a:t>
                      </a:r>
                      <a:endParaRPr sz="900">
                        <a:latin typeface="黑体" panose="02010609060101010101" charset="-122"/>
                        <a:cs typeface="黑体" panose="02010609060101010101" charset="-122"/>
                      </a:endParaRPr>
                    </a:p>
                  </a:txBody>
                  <a:tcPr marL="0" marR="0" marT="4445"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c>
                  <a:txBody>
                    <a:bodyPr/>
                    <a:lstStyle/>
                    <a:p>
                      <a:pPr marL="682625" marR="49530" indent="-622300">
                        <a:lnSpc>
                          <a:spcPct val="102000"/>
                        </a:lnSpc>
                        <a:spcBef>
                          <a:spcPts val="625"/>
                        </a:spcBef>
                      </a:pPr>
                      <a:r>
                        <a:rPr sz="900" dirty="0">
                          <a:latin typeface="黑体" panose="02010609060101010101" charset="-122"/>
                          <a:cs typeface="黑体" panose="02010609060101010101" charset="-122"/>
                        </a:rPr>
                        <a:t>《关于推进奶业振兴保障乳品质量安 全的意见》</a:t>
                      </a:r>
                      <a:endParaRPr sz="900">
                        <a:latin typeface="黑体" panose="02010609060101010101" charset="-122"/>
                        <a:cs typeface="黑体" panose="02010609060101010101" charset="-122"/>
                      </a:endParaRPr>
                    </a:p>
                  </a:txBody>
                  <a:tcPr marL="0" marR="0" marT="79375"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c>
                  <a:txBody>
                    <a:bodyPr/>
                    <a:lstStyle/>
                    <a:p>
                      <a:pPr>
                        <a:lnSpc>
                          <a:spcPct val="100000"/>
                        </a:lnSpc>
                        <a:spcBef>
                          <a:spcPts val="35"/>
                        </a:spcBef>
                      </a:pPr>
                      <a:endParaRPr sz="1000">
                        <a:latin typeface="Times New Roman" panose="02020603050405020304"/>
                        <a:cs typeface="Times New Roman" panose="02020603050405020304"/>
                      </a:endParaRPr>
                    </a:p>
                    <a:p>
                      <a:pPr marR="40005" algn="ctr">
                        <a:lnSpc>
                          <a:spcPct val="100000"/>
                        </a:lnSpc>
                      </a:pPr>
                      <a:r>
                        <a:rPr sz="900" dirty="0">
                          <a:latin typeface="黑体" panose="02010609060101010101" charset="-122"/>
                          <a:cs typeface="黑体" panose="02010609060101010101" charset="-122"/>
                        </a:rPr>
                        <a:t>“</a:t>
                      </a:r>
                      <a:r>
                        <a:rPr sz="900" dirty="0">
                          <a:solidFill>
                            <a:srgbClr val="FF0000"/>
                          </a:solidFill>
                          <a:latin typeface="黑体" panose="02010609060101010101" charset="-122"/>
                          <a:cs typeface="黑体" panose="02010609060101010101" charset="-122"/>
                        </a:rPr>
                        <a:t>大力推广</a:t>
                      </a:r>
                      <a:r>
                        <a:rPr sz="900" dirty="0">
                          <a:latin typeface="黑体" panose="02010609060101010101" charset="-122"/>
                          <a:cs typeface="黑体" panose="02010609060101010101" charset="-122"/>
                        </a:rPr>
                        <a:t>国家学生饮用奶计划，</a:t>
                      </a:r>
                      <a:r>
                        <a:rPr sz="900" dirty="0">
                          <a:solidFill>
                            <a:srgbClr val="FF0000"/>
                          </a:solidFill>
                          <a:latin typeface="黑体" panose="02010609060101010101" charset="-122"/>
                          <a:cs typeface="黑体" panose="02010609060101010101" charset="-122"/>
                        </a:rPr>
                        <a:t>增加产品种类</a:t>
                      </a:r>
                      <a:r>
                        <a:rPr sz="900" dirty="0">
                          <a:latin typeface="黑体" panose="02010609060101010101" charset="-122"/>
                          <a:cs typeface="黑体" panose="02010609060101010101" charset="-122"/>
                        </a:rPr>
                        <a:t>，保障质量安全，</a:t>
                      </a:r>
                      <a:r>
                        <a:rPr sz="900" dirty="0">
                          <a:solidFill>
                            <a:srgbClr val="FF0000"/>
                          </a:solidFill>
                          <a:latin typeface="黑体" panose="02010609060101010101" charset="-122"/>
                          <a:cs typeface="黑体" panose="02010609060101010101" charset="-122"/>
                        </a:rPr>
                        <a:t>扩大覆盖范围</a:t>
                      </a:r>
                      <a:endParaRPr sz="900">
                        <a:latin typeface="黑体" panose="02010609060101010101" charset="-122"/>
                        <a:cs typeface="黑体" panose="02010609060101010101" charset="-122"/>
                      </a:endParaRPr>
                    </a:p>
                  </a:txBody>
                  <a:tcPr marL="0" marR="0" marT="4445"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8236" y="284797"/>
            <a:ext cx="5359400" cy="330200"/>
          </a:xfrm>
          <a:prstGeom prst="rect">
            <a:avLst/>
          </a:prstGeom>
        </p:spPr>
        <p:txBody>
          <a:bodyPr vert="horz" wrap="square" lIns="0" tIns="12700" rIns="0" bIns="0" rtlCol="0">
            <a:spAutoFit/>
          </a:bodyPr>
          <a:lstStyle/>
          <a:p>
            <a:pPr marL="12700">
              <a:lnSpc>
                <a:spcPct val="100000"/>
              </a:lnSpc>
              <a:spcBef>
                <a:spcPts val="100"/>
              </a:spcBef>
            </a:pPr>
            <a:r>
              <a:rPr sz="2000" dirty="0"/>
              <a:t>一、</a:t>
            </a:r>
            <a:r>
              <a:rPr sz="2000" b="1" spc="-10" dirty="0">
                <a:solidFill>
                  <a:srgbClr val="FF0000"/>
                </a:solidFill>
                <a:latin typeface="黑体" panose="02010609060101010101" charset="-122"/>
                <a:cs typeface="黑体" panose="02010609060101010101" charset="-122"/>
              </a:rPr>
              <a:t>政府支持</a:t>
            </a:r>
            <a:r>
              <a:rPr sz="2000" spc="-10" dirty="0"/>
              <a:t>是学生饮用奶计划推广的有力保障</a:t>
            </a:r>
            <a:endParaRPr sz="2000">
              <a:latin typeface="黑体" panose="02010609060101010101" charset="-122"/>
              <a:cs typeface="黑体" panose="02010609060101010101" charset="-122"/>
            </a:endParaRPr>
          </a:p>
        </p:txBody>
      </p:sp>
      <p:sp>
        <p:nvSpPr>
          <p:cNvPr id="3" name="object 3"/>
          <p:cNvSpPr txBox="1"/>
          <p:nvPr/>
        </p:nvSpPr>
        <p:spPr>
          <a:xfrm>
            <a:off x="491730" y="904510"/>
            <a:ext cx="3556000" cy="243205"/>
          </a:xfrm>
          <a:prstGeom prst="rect">
            <a:avLst/>
          </a:prstGeom>
        </p:spPr>
        <p:txBody>
          <a:bodyPr vert="horz" wrap="square" lIns="0" tIns="12700" rIns="0" bIns="0" rtlCol="0">
            <a:spAutoFit/>
          </a:bodyPr>
          <a:lstStyle/>
          <a:p>
            <a:pPr marL="12700">
              <a:lnSpc>
                <a:spcPct val="100000"/>
              </a:lnSpc>
              <a:spcBef>
                <a:spcPts val="100"/>
              </a:spcBef>
            </a:pPr>
            <a:r>
              <a:rPr lang="en-US" sz="1500" spc="50" dirty="0">
                <a:latin typeface="黑体" panose="02010609060101010101" charset="-122"/>
                <a:cs typeface="黑体" panose="02010609060101010101" charset="-122"/>
              </a:rPr>
              <a:t>2</a:t>
            </a:r>
            <a:r>
              <a:rPr sz="1500" dirty="0">
                <a:latin typeface="黑体" panose="02010609060101010101" charset="-122"/>
                <a:cs typeface="黑体" panose="02010609060101010101" charset="-122"/>
              </a:rPr>
              <a:t>、国家颁布了一系列指导性的政策和文件</a:t>
            </a:r>
            <a:endParaRPr sz="1500">
              <a:latin typeface="黑体" panose="02010609060101010101" charset="-122"/>
              <a:cs typeface="黑体" panose="02010609060101010101" charset="-122"/>
            </a:endParaRPr>
          </a:p>
        </p:txBody>
      </p:sp>
      <p:graphicFrame>
        <p:nvGraphicFramePr>
          <p:cNvPr id="4" name="object 4"/>
          <p:cNvGraphicFramePr>
            <a:graphicFrameLocks noGrp="1"/>
          </p:cNvGraphicFramePr>
          <p:nvPr/>
        </p:nvGraphicFramePr>
        <p:xfrm>
          <a:off x="440914" y="1321578"/>
          <a:ext cx="8117840" cy="3011361"/>
        </p:xfrm>
        <a:graphic>
          <a:graphicData uri="http://schemas.openxmlformats.org/drawingml/2006/table">
            <a:tbl>
              <a:tblPr firstRow="1" bandRow="1">
                <a:tableStyleId>{2D5ABB26-0587-4C30-8999-92F81FD0307C}</a:tableStyleId>
              </a:tblPr>
              <a:tblGrid>
                <a:gridCol w="979170"/>
                <a:gridCol w="1124585"/>
                <a:gridCol w="2026919"/>
                <a:gridCol w="3987164"/>
              </a:tblGrid>
              <a:tr h="259786">
                <a:tc>
                  <a:txBody>
                    <a:bodyPr/>
                    <a:lstStyle/>
                    <a:p>
                      <a:pPr marL="4445" algn="ctr">
                        <a:lnSpc>
                          <a:spcPct val="100000"/>
                        </a:lnSpc>
                        <a:spcBef>
                          <a:spcPts val="420"/>
                        </a:spcBef>
                      </a:pPr>
                      <a:r>
                        <a:rPr sz="900" b="1" spc="-5" dirty="0">
                          <a:latin typeface="黑体" panose="02010609060101010101" charset="-122"/>
                          <a:cs typeface="黑体" panose="02010609060101010101" charset="-122"/>
                        </a:rPr>
                        <a:t>颁发时间</a:t>
                      </a:r>
                      <a:endParaRPr sz="900">
                        <a:latin typeface="黑体" panose="02010609060101010101" charset="-122"/>
                        <a:cs typeface="黑体" panose="02010609060101010101" charset="-122"/>
                      </a:endParaRPr>
                    </a:p>
                  </a:txBody>
                  <a:tcPr marL="0" marR="0" marT="53340"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c>
                  <a:txBody>
                    <a:bodyPr/>
                    <a:lstStyle/>
                    <a:p>
                      <a:pPr marR="5715" algn="ctr">
                        <a:lnSpc>
                          <a:spcPct val="100000"/>
                        </a:lnSpc>
                        <a:spcBef>
                          <a:spcPts val="420"/>
                        </a:spcBef>
                      </a:pPr>
                      <a:r>
                        <a:rPr sz="900" b="1" spc="-5" dirty="0">
                          <a:latin typeface="黑体" panose="02010609060101010101" charset="-122"/>
                          <a:cs typeface="黑体" panose="02010609060101010101" charset="-122"/>
                        </a:rPr>
                        <a:t>颁发部门</a:t>
                      </a:r>
                      <a:endParaRPr sz="900">
                        <a:latin typeface="黑体" panose="02010609060101010101" charset="-122"/>
                        <a:cs typeface="黑体" panose="02010609060101010101" charset="-122"/>
                      </a:endParaRPr>
                    </a:p>
                  </a:txBody>
                  <a:tcPr marL="0" marR="0" marT="53340"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c>
                  <a:txBody>
                    <a:bodyPr/>
                    <a:lstStyle/>
                    <a:p>
                      <a:pPr marL="2540" algn="ctr">
                        <a:lnSpc>
                          <a:spcPct val="100000"/>
                        </a:lnSpc>
                        <a:spcBef>
                          <a:spcPts val="420"/>
                        </a:spcBef>
                      </a:pPr>
                      <a:r>
                        <a:rPr sz="900" b="1" spc="-5" dirty="0">
                          <a:latin typeface="黑体" panose="02010609060101010101" charset="-122"/>
                          <a:cs typeface="黑体" panose="02010609060101010101" charset="-122"/>
                        </a:rPr>
                        <a:t>名称</a:t>
                      </a:r>
                      <a:endParaRPr sz="900">
                        <a:latin typeface="黑体" panose="02010609060101010101" charset="-122"/>
                        <a:cs typeface="黑体" panose="02010609060101010101" charset="-122"/>
                      </a:endParaRPr>
                    </a:p>
                  </a:txBody>
                  <a:tcPr marL="0" marR="0" marT="53340"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c>
                  <a:txBody>
                    <a:bodyPr/>
                    <a:lstStyle/>
                    <a:p>
                      <a:pPr marR="1905" algn="ctr">
                        <a:lnSpc>
                          <a:spcPct val="100000"/>
                        </a:lnSpc>
                        <a:spcBef>
                          <a:spcPts val="420"/>
                        </a:spcBef>
                      </a:pPr>
                      <a:r>
                        <a:rPr sz="900" b="1" spc="-5" dirty="0">
                          <a:latin typeface="黑体" panose="02010609060101010101" charset="-122"/>
                          <a:cs typeface="黑体" panose="02010609060101010101" charset="-122"/>
                        </a:rPr>
                        <a:t>核心内容</a:t>
                      </a:r>
                      <a:endParaRPr sz="900">
                        <a:latin typeface="黑体" panose="02010609060101010101" charset="-122"/>
                        <a:cs typeface="黑体" panose="02010609060101010101" charset="-122"/>
                      </a:endParaRPr>
                    </a:p>
                  </a:txBody>
                  <a:tcPr marL="0" marR="0" marT="53340"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r>
              <a:tr h="360680">
                <a:tc>
                  <a:txBody>
                    <a:bodyPr/>
                    <a:p>
                      <a:pPr algn="ctr">
                        <a:lnSpc>
                          <a:spcPct val="202000"/>
                        </a:lnSpc>
                        <a:buNone/>
                      </a:pPr>
                      <a:r>
                        <a:rPr lang="en-US" altLang="zh-CN" sz="900">
                          <a:latin typeface="黑体" panose="02010609060101010101" charset="-122"/>
                          <a:cs typeface="黑体" panose="02010609060101010101" charset="-122"/>
                        </a:rPr>
                        <a:t>2020</a:t>
                      </a:r>
                      <a:r>
                        <a:rPr lang="zh-CN" altLang="zh-CN" sz="900">
                          <a:latin typeface="黑体" panose="02010609060101010101" charset="-122"/>
                          <a:cs typeface="黑体" panose="02010609060101010101" charset="-122"/>
                        </a:rPr>
                        <a:t>年</a:t>
                      </a:r>
                      <a:r>
                        <a:rPr lang="en-US" altLang="zh-CN" sz="900">
                          <a:latin typeface="黑体" panose="02010609060101010101" charset="-122"/>
                          <a:cs typeface="黑体" panose="02010609060101010101" charset="-122"/>
                        </a:rPr>
                        <a:t>5</a:t>
                      </a:r>
                      <a:r>
                        <a:rPr lang="zh-CN" altLang="en-US" sz="900">
                          <a:latin typeface="黑体" panose="02010609060101010101" charset="-122"/>
                          <a:cs typeface="黑体" panose="02010609060101010101" charset="-122"/>
                        </a:rPr>
                        <a:t>月</a:t>
                      </a:r>
                      <a:r>
                        <a:rPr lang="en-US" altLang="zh-CN" sz="900">
                          <a:latin typeface="黑体" panose="02010609060101010101" charset="-122"/>
                          <a:cs typeface="黑体" panose="02010609060101010101" charset="-122"/>
                        </a:rPr>
                        <a:t>13</a:t>
                      </a:r>
                      <a:r>
                        <a:rPr lang="zh-CN" altLang="en-US" sz="900">
                          <a:latin typeface="黑体" panose="02010609060101010101" charset="-122"/>
                          <a:cs typeface="黑体" panose="02010609060101010101" charset="-122"/>
                        </a:rPr>
                        <a:t>日</a:t>
                      </a:r>
                      <a:endParaRPr lang="zh-CN" altLang="en-US" sz="900">
                        <a:latin typeface="黑体" panose="02010609060101010101" charset="-122"/>
                        <a:cs typeface="黑体" panose="02010609060101010101" charset="-122"/>
                      </a:endParaRPr>
                    </a:p>
                  </a:txBody>
                  <a:tcPr marL="0" marR="0" marT="4445"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c>
                  <a:txBody>
                    <a:bodyPr/>
                    <a:p>
                      <a:pPr marL="390525" marR="40005" indent="-342900" algn="ctr">
                        <a:lnSpc>
                          <a:spcPct val="132000"/>
                        </a:lnSpc>
                        <a:spcBef>
                          <a:spcPts val="625"/>
                        </a:spcBef>
                        <a:buNone/>
                      </a:pPr>
                      <a:r>
                        <a:rPr lang="zh-CN" altLang="en-US" sz="900">
                          <a:latin typeface="黑体" panose="02010609060101010101" charset="-122"/>
                          <a:cs typeface="黑体" panose="02010609060101010101" charset="-122"/>
                        </a:rPr>
                        <a:t>北京疾控中心</a:t>
                      </a:r>
                      <a:endParaRPr lang="zh-CN" altLang="en-US" sz="900">
                        <a:latin typeface="黑体" panose="02010609060101010101" charset="-122"/>
                        <a:cs typeface="黑体" panose="02010609060101010101" charset="-122"/>
                      </a:endParaRPr>
                    </a:p>
                  </a:txBody>
                  <a:tcPr marL="0" marR="0" marT="79375"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c>
                  <a:txBody>
                    <a:bodyPr/>
                    <a:p>
                      <a:pPr marL="746125" marR="49530" indent="-685800" algn="ctr">
                        <a:lnSpc>
                          <a:spcPct val="132000"/>
                        </a:lnSpc>
                        <a:spcBef>
                          <a:spcPts val="625"/>
                        </a:spcBef>
                        <a:buNone/>
                      </a:pPr>
                      <a:r>
                        <a:rPr lang="zh-CN" altLang="en-US" sz="900">
                          <a:latin typeface="黑体" panose="02010609060101010101" charset="-122"/>
                          <a:cs typeface="黑体" panose="02010609060101010101" charset="-122"/>
                        </a:rPr>
                        <a:t>《北京新冠疫情防控第</a:t>
                      </a:r>
                      <a:r>
                        <a:rPr lang="en-US" altLang="zh-CN" sz="900">
                          <a:latin typeface="黑体" panose="02010609060101010101" charset="-122"/>
                          <a:cs typeface="黑体" panose="02010609060101010101" charset="-122"/>
                        </a:rPr>
                        <a:t>106</a:t>
                      </a:r>
                      <a:r>
                        <a:rPr lang="zh-CN" altLang="en-US" sz="900">
                          <a:latin typeface="黑体" panose="02010609060101010101" charset="-122"/>
                          <a:cs typeface="黑体" panose="02010609060101010101" charset="-122"/>
                        </a:rPr>
                        <a:t>场发布会》</a:t>
                      </a:r>
                      <a:endParaRPr lang="zh-CN" altLang="en-US" sz="900">
                        <a:latin typeface="黑体" panose="02010609060101010101" charset="-122"/>
                        <a:cs typeface="黑体" panose="02010609060101010101" charset="-122"/>
                      </a:endParaRPr>
                    </a:p>
                  </a:txBody>
                  <a:tcPr marL="0" marR="0" marT="79375"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c>
                  <a:txBody>
                    <a:bodyPr/>
                    <a:p>
                      <a:pPr marL="8890" marR="36195" algn="ctr">
                        <a:lnSpc>
                          <a:spcPct val="202000"/>
                        </a:lnSpc>
                        <a:spcBef>
                          <a:spcPts val="85"/>
                        </a:spcBef>
                        <a:buNone/>
                      </a:pPr>
                      <a:r>
                        <a:rPr lang="zh-CN" altLang="en-US" sz="900">
                          <a:latin typeface="黑体" panose="02010609060101010101" charset="-122"/>
                          <a:cs typeface="黑体" panose="02010609060101010101" charset="-122"/>
                        </a:rPr>
                        <a:t>每天</a:t>
                      </a:r>
                      <a:r>
                        <a:rPr lang="zh-CN" altLang="en-US" sz="900">
                          <a:solidFill>
                            <a:srgbClr val="FF0000"/>
                          </a:solidFill>
                          <a:latin typeface="黑体" panose="02010609060101010101" charset="-122"/>
                          <a:cs typeface="黑体" panose="02010609060101010101" charset="-122"/>
                        </a:rPr>
                        <a:t>喝一杯奶</a:t>
                      </a:r>
                      <a:r>
                        <a:rPr lang="zh-CN" altLang="en-US" sz="900">
                          <a:latin typeface="黑体" panose="02010609060101010101" charset="-122"/>
                          <a:cs typeface="黑体" panose="02010609060101010101" charset="-122"/>
                        </a:rPr>
                        <a:t>、吃</a:t>
                      </a:r>
                      <a:r>
                        <a:rPr lang="zh-CN" altLang="en-US" sz="900">
                          <a:solidFill>
                            <a:srgbClr val="FF0000"/>
                          </a:solidFill>
                          <a:latin typeface="黑体" panose="02010609060101010101" charset="-122"/>
                          <a:cs typeface="黑体" panose="02010609060101010101" charset="-122"/>
                        </a:rPr>
                        <a:t>一个鸡蛋</a:t>
                      </a:r>
                      <a:endParaRPr lang="zh-CN" altLang="en-US" sz="900">
                        <a:solidFill>
                          <a:srgbClr val="FF0000"/>
                        </a:solidFill>
                        <a:latin typeface="黑体" panose="02010609060101010101" charset="-122"/>
                        <a:cs typeface="黑体" panose="02010609060101010101" charset="-122"/>
                      </a:endParaRPr>
                    </a:p>
                  </a:txBody>
                  <a:tcPr marL="0" marR="0" marT="10795"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r>
              <a:tr h="454660">
                <a:tc>
                  <a:txBody>
                    <a:bodyPr/>
                    <a:lstStyle/>
                    <a:p>
                      <a:pPr algn="ctr">
                        <a:lnSpc>
                          <a:spcPct val="230000"/>
                        </a:lnSpc>
                        <a:spcBef>
                          <a:spcPts val="35"/>
                        </a:spcBef>
                      </a:pPr>
                      <a:r>
                        <a:rPr lang="en-US" altLang="zh-CN" sz="900">
                          <a:latin typeface="黑体" panose="02010609060101010101" charset="-122"/>
                          <a:cs typeface="黑体" panose="02010609060101010101" charset="-122"/>
                        </a:rPr>
                        <a:t>2020</a:t>
                      </a:r>
                      <a:r>
                        <a:rPr lang="zh-CN" altLang="en-US" sz="900">
                          <a:latin typeface="黑体" panose="02010609060101010101" charset="-122"/>
                          <a:cs typeface="黑体" panose="02010609060101010101" charset="-122"/>
                        </a:rPr>
                        <a:t>年</a:t>
                      </a:r>
                      <a:r>
                        <a:rPr lang="en-US" altLang="zh-CN" sz="900">
                          <a:latin typeface="黑体" panose="02010609060101010101" charset="-122"/>
                          <a:cs typeface="黑体" panose="02010609060101010101" charset="-122"/>
                        </a:rPr>
                        <a:t>12</a:t>
                      </a:r>
                      <a:r>
                        <a:rPr lang="zh-CN" altLang="en-US" sz="900">
                          <a:latin typeface="黑体" panose="02010609060101010101" charset="-122"/>
                          <a:cs typeface="黑体" panose="02010609060101010101" charset="-122"/>
                        </a:rPr>
                        <a:t>月</a:t>
                      </a:r>
                      <a:r>
                        <a:rPr lang="en-US" altLang="zh-CN" sz="900">
                          <a:latin typeface="黑体" panose="02010609060101010101" charset="-122"/>
                          <a:cs typeface="黑体" panose="02010609060101010101" charset="-122"/>
                        </a:rPr>
                        <a:t>22</a:t>
                      </a:r>
                      <a:r>
                        <a:rPr lang="zh-CN" altLang="en-US" sz="900">
                          <a:latin typeface="黑体" panose="02010609060101010101" charset="-122"/>
                          <a:cs typeface="黑体" panose="02010609060101010101" charset="-122"/>
                        </a:rPr>
                        <a:t>日</a:t>
                      </a:r>
                      <a:endParaRPr lang="zh-CN" altLang="en-US" sz="900">
                        <a:latin typeface="黑体" panose="02010609060101010101" charset="-122"/>
                        <a:cs typeface="黑体" panose="02010609060101010101" charset="-122"/>
                      </a:endParaRPr>
                    </a:p>
                  </a:txBody>
                  <a:tcPr marL="0" marR="0" marT="4445"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c>
                  <a:txBody>
                    <a:bodyPr/>
                    <a:lstStyle/>
                    <a:p>
                      <a:pPr marL="390525" marR="40005" indent="-342900" algn="ctr">
                        <a:lnSpc>
                          <a:spcPct val="182000"/>
                        </a:lnSpc>
                        <a:spcBef>
                          <a:spcPts val="625"/>
                        </a:spcBef>
                      </a:pPr>
                      <a:r>
                        <a:rPr lang="zh-CN" sz="900">
                          <a:latin typeface="黑体" panose="02010609060101010101" charset="-122"/>
                          <a:cs typeface="黑体" panose="02010609060101010101" charset="-122"/>
                        </a:rPr>
                        <a:t>中国奶协</a:t>
                      </a:r>
                      <a:endParaRPr lang="zh-CN" sz="900">
                        <a:latin typeface="黑体" panose="02010609060101010101" charset="-122"/>
                        <a:cs typeface="黑体" panose="02010609060101010101" charset="-122"/>
                      </a:endParaRPr>
                    </a:p>
                  </a:txBody>
                  <a:tcPr marL="0" marR="0" marT="79375"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c>
                  <a:txBody>
                    <a:bodyPr/>
                    <a:lstStyle/>
                    <a:p>
                      <a:pPr marL="746125" marR="49530" indent="-685800">
                        <a:lnSpc>
                          <a:spcPct val="102000"/>
                        </a:lnSpc>
                        <a:spcBef>
                          <a:spcPts val="625"/>
                        </a:spcBef>
                      </a:pPr>
                      <a:r>
                        <a:rPr lang="zh-CN" sz="900">
                          <a:latin typeface="黑体" panose="02010609060101010101" charset="-122"/>
                          <a:cs typeface="黑体" panose="02010609060101010101" charset="-122"/>
                        </a:rPr>
                        <a:t>《国家</a:t>
                      </a:r>
                      <a:r>
                        <a:rPr lang="en-US" altLang="zh-CN" sz="900">
                          <a:latin typeface="黑体" panose="02010609060101010101" charset="-122"/>
                          <a:cs typeface="黑体" panose="02010609060101010101" charset="-122"/>
                        </a:rPr>
                        <a:t>“</a:t>
                      </a:r>
                      <a:r>
                        <a:rPr lang="zh-CN" altLang="en-US" sz="900">
                          <a:latin typeface="黑体" panose="02010609060101010101" charset="-122"/>
                          <a:cs typeface="黑体" panose="02010609060101010101" charset="-122"/>
                        </a:rPr>
                        <a:t>学生饮用奶计划</a:t>
                      </a:r>
                      <a:r>
                        <a:rPr lang="en-US" altLang="zh-CN" sz="900">
                          <a:latin typeface="黑体" panose="02010609060101010101" charset="-122"/>
                          <a:cs typeface="黑体" panose="02010609060101010101" charset="-122"/>
                        </a:rPr>
                        <a:t>”</a:t>
                      </a:r>
                      <a:r>
                        <a:rPr lang="zh-CN" altLang="en-US" sz="900">
                          <a:latin typeface="黑体" panose="02010609060101010101" charset="-122"/>
                          <a:cs typeface="黑体" panose="02010609060101010101" charset="-122"/>
                        </a:rPr>
                        <a:t>推广</a:t>
                      </a:r>
                      <a:endParaRPr lang="zh-CN" altLang="en-US" sz="900">
                        <a:latin typeface="黑体" panose="02010609060101010101" charset="-122"/>
                        <a:cs typeface="黑体" panose="02010609060101010101" charset="-122"/>
                      </a:endParaRPr>
                    </a:p>
                    <a:p>
                      <a:pPr marL="746125" marR="49530" indent="-685800">
                        <a:lnSpc>
                          <a:spcPct val="102000"/>
                        </a:lnSpc>
                        <a:spcBef>
                          <a:spcPts val="625"/>
                        </a:spcBef>
                      </a:pPr>
                      <a:r>
                        <a:rPr lang="zh-CN" altLang="en-US" sz="900">
                          <a:latin typeface="黑体" panose="02010609060101010101" charset="-122"/>
                          <a:cs typeface="黑体" panose="02010609060101010101" charset="-122"/>
                        </a:rPr>
                        <a:t>    规划（</a:t>
                      </a:r>
                      <a:r>
                        <a:rPr lang="en-US" altLang="zh-CN" sz="900">
                          <a:latin typeface="黑体" panose="02010609060101010101" charset="-122"/>
                          <a:cs typeface="黑体" panose="02010609060101010101" charset="-122"/>
                        </a:rPr>
                        <a:t>2021—2025</a:t>
                      </a:r>
                      <a:r>
                        <a:rPr lang="zh-CN" altLang="en-US" sz="900">
                          <a:latin typeface="黑体" panose="02010609060101010101" charset="-122"/>
                          <a:cs typeface="黑体" panose="02010609060101010101" charset="-122"/>
                        </a:rPr>
                        <a:t>年）》</a:t>
                      </a:r>
                      <a:endParaRPr lang="en-US" altLang="zh-CN" sz="900">
                        <a:latin typeface="黑体" panose="02010609060101010101" charset="-122"/>
                        <a:cs typeface="黑体" panose="02010609060101010101" charset="-122"/>
                      </a:endParaRPr>
                    </a:p>
                  </a:txBody>
                  <a:tcPr marL="0" marR="0" marT="79375"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c>
                  <a:txBody>
                    <a:bodyPr/>
                    <a:lstStyle/>
                    <a:p>
                      <a:pPr marL="8890" marR="36195" algn="ctr">
                        <a:lnSpc>
                          <a:spcPct val="152000"/>
                        </a:lnSpc>
                        <a:spcBef>
                          <a:spcPts val="85"/>
                        </a:spcBef>
                      </a:pPr>
                      <a:r>
                        <a:rPr lang="zh-CN" sz="900">
                          <a:latin typeface="黑体" panose="02010609060101010101" charset="-122"/>
                          <a:cs typeface="黑体" panose="02010609060101010101" charset="-122"/>
                        </a:rPr>
                        <a:t>政策法规</a:t>
                      </a:r>
                      <a:r>
                        <a:rPr lang="zh-CN" sz="900">
                          <a:solidFill>
                            <a:srgbClr val="FF0000"/>
                          </a:solidFill>
                          <a:latin typeface="黑体" panose="02010609060101010101" charset="-122"/>
                          <a:cs typeface="黑体" panose="02010609060101010101" charset="-122"/>
                        </a:rPr>
                        <a:t>更加完善</a:t>
                      </a:r>
                      <a:r>
                        <a:rPr lang="zh-CN" sz="900">
                          <a:latin typeface="黑体" panose="02010609060101010101" charset="-122"/>
                          <a:cs typeface="黑体" panose="02010609060101010101" charset="-122"/>
                        </a:rPr>
                        <a:t>，运行机制</a:t>
                      </a:r>
                      <a:r>
                        <a:rPr lang="zh-CN" sz="900">
                          <a:solidFill>
                            <a:srgbClr val="FF0000"/>
                          </a:solidFill>
                          <a:latin typeface="黑体" panose="02010609060101010101" charset="-122"/>
                          <a:cs typeface="黑体" panose="02010609060101010101" charset="-122"/>
                        </a:rPr>
                        <a:t>更为高效</a:t>
                      </a:r>
                      <a:r>
                        <a:rPr lang="zh-CN" sz="900">
                          <a:latin typeface="黑体" panose="02010609060101010101" charset="-122"/>
                          <a:cs typeface="黑体" panose="02010609060101010101" charset="-122"/>
                        </a:rPr>
                        <a:t>，质量安全</a:t>
                      </a:r>
                      <a:r>
                        <a:rPr lang="zh-CN" sz="900">
                          <a:solidFill>
                            <a:srgbClr val="FF0000"/>
                          </a:solidFill>
                          <a:latin typeface="黑体" panose="02010609060101010101" charset="-122"/>
                          <a:cs typeface="黑体" panose="02010609060101010101" charset="-122"/>
                        </a:rPr>
                        <a:t>显著提升</a:t>
                      </a:r>
                      <a:r>
                        <a:rPr lang="zh-CN" sz="900">
                          <a:latin typeface="黑体" panose="02010609060101010101" charset="-122"/>
                          <a:cs typeface="黑体" panose="02010609060101010101" charset="-122"/>
                        </a:rPr>
                        <a:t>，入校操作</a:t>
                      </a:r>
                      <a:r>
                        <a:rPr lang="zh-CN" sz="900">
                          <a:solidFill>
                            <a:srgbClr val="FF0000"/>
                          </a:solidFill>
                          <a:latin typeface="黑体" panose="02010609060101010101" charset="-122"/>
                          <a:cs typeface="黑体" panose="02010609060101010101" charset="-122"/>
                        </a:rPr>
                        <a:t>更为规范，</a:t>
                      </a:r>
                      <a:r>
                        <a:rPr lang="zh-CN" sz="900">
                          <a:latin typeface="黑体" panose="02010609060101010101" charset="-122"/>
                          <a:cs typeface="黑体" panose="02010609060101010101" charset="-122"/>
                        </a:rPr>
                        <a:t>供应能力</a:t>
                      </a:r>
                      <a:r>
                        <a:rPr lang="zh-CN" sz="900">
                          <a:solidFill>
                            <a:srgbClr val="FF0000"/>
                          </a:solidFill>
                          <a:latin typeface="黑体" panose="02010609060101010101" charset="-122"/>
                          <a:cs typeface="黑体" panose="02010609060101010101" charset="-122"/>
                        </a:rPr>
                        <a:t>明显增加</a:t>
                      </a:r>
                      <a:r>
                        <a:rPr lang="zh-CN" sz="900">
                          <a:latin typeface="黑体" panose="02010609060101010101" charset="-122"/>
                          <a:cs typeface="黑体" panose="02010609060101010101" charset="-122"/>
                        </a:rPr>
                        <a:t>，覆盖范围</a:t>
                      </a:r>
                      <a:r>
                        <a:rPr lang="zh-CN" sz="900">
                          <a:solidFill>
                            <a:srgbClr val="FF0000"/>
                          </a:solidFill>
                          <a:latin typeface="黑体" panose="02010609060101010101" charset="-122"/>
                          <a:cs typeface="黑体" panose="02010609060101010101" charset="-122"/>
                        </a:rPr>
                        <a:t>不断扩大</a:t>
                      </a:r>
                      <a:r>
                        <a:rPr lang="zh-CN" sz="900">
                          <a:latin typeface="黑体" panose="02010609060101010101" charset="-122"/>
                          <a:cs typeface="黑体" panose="02010609060101010101" charset="-122"/>
                        </a:rPr>
                        <a:t>。</a:t>
                      </a:r>
                      <a:endParaRPr lang="zh-CN" sz="900">
                        <a:latin typeface="黑体" panose="02010609060101010101" charset="-122"/>
                        <a:cs typeface="黑体" panose="02010609060101010101" charset="-122"/>
                      </a:endParaRPr>
                    </a:p>
                  </a:txBody>
                  <a:tcPr marL="0" marR="0" marT="10795"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r>
              <a:tr h="499110">
                <a:tc>
                  <a:txBody>
                    <a:bodyPr/>
                    <a:lstStyle/>
                    <a:p>
                      <a:pPr>
                        <a:lnSpc>
                          <a:spcPct val="100000"/>
                        </a:lnSpc>
                        <a:spcBef>
                          <a:spcPts val="35"/>
                        </a:spcBef>
                      </a:pPr>
                      <a:endParaRPr sz="1000">
                        <a:latin typeface="Times New Roman" panose="02020603050405020304"/>
                        <a:cs typeface="Times New Roman" panose="02020603050405020304"/>
                      </a:endParaRPr>
                    </a:p>
                    <a:p>
                      <a:pPr algn="ctr">
                        <a:lnSpc>
                          <a:spcPct val="110000"/>
                        </a:lnSpc>
                      </a:pPr>
                      <a:r>
                        <a:rPr lang="en-US" sz="900">
                          <a:latin typeface="黑体" panose="02010609060101010101" charset="-122"/>
                          <a:cs typeface="黑体" panose="02010609060101010101" charset="-122"/>
                        </a:rPr>
                        <a:t>2021</a:t>
                      </a:r>
                      <a:r>
                        <a:rPr lang="zh-CN" altLang="en-US" sz="900">
                          <a:latin typeface="黑体" panose="02010609060101010101" charset="-122"/>
                          <a:cs typeface="黑体" panose="02010609060101010101" charset="-122"/>
                        </a:rPr>
                        <a:t>年</a:t>
                      </a:r>
                      <a:r>
                        <a:rPr lang="en-US" altLang="zh-CN" sz="900">
                          <a:latin typeface="黑体" panose="02010609060101010101" charset="-122"/>
                          <a:cs typeface="黑体" panose="02010609060101010101" charset="-122"/>
                        </a:rPr>
                        <a:t>4</a:t>
                      </a:r>
                      <a:r>
                        <a:rPr lang="zh-CN" altLang="en-US" sz="900">
                          <a:latin typeface="黑体" panose="02010609060101010101" charset="-122"/>
                          <a:cs typeface="黑体" panose="02010609060101010101" charset="-122"/>
                        </a:rPr>
                        <a:t>月</a:t>
                      </a:r>
                      <a:r>
                        <a:rPr lang="en-US" altLang="zh-CN" sz="900">
                          <a:latin typeface="黑体" panose="02010609060101010101" charset="-122"/>
                          <a:cs typeface="黑体" panose="02010609060101010101" charset="-122"/>
                        </a:rPr>
                        <a:t>19</a:t>
                      </a:r>
                      <a:r>
                        <a:rPr lang="zh-CN" altLang="en-US" sz="900">
                          <a:latin typeface="黑体" panose="02010609060101010101" charset="-122"/>
                          <a:cs typeface="黑体" panose="02010609060101010101" charset="-122"/>
                        </a:rPr>
                        <a:t>号</a:t>
                      </a:r>
                      <a:endParaRPr lang="zh-CN" altLang="en-US" sz="900">
                        <a:latin typeface="黑体" panose="02010609060101010101" charset="-122"/>
                        <a:cs typeface="黑体" panose="02010609060101010101" charset="-122"/>
                      </a:endParaRPr>
                    </a:p>
                  </a:txBody>
                  <a:tcPr marL="0" marR="0" marT="4445"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c>
                  <a:txBody>
                    <a:bodyPr/>
                    <a:lstStyle/>
                    <a:p>
                      <a:pPr marL="390525" marR="40005" indent="-342900" algn="ctr">
                        <a:lnSpc>
                          <a:spcPct val="192000"/>
                        </a:lnSpc>
                        <a:spcBef>
                          <a:spcPts val="625"/>
                        </a:spcBef>
                      </a:pPr>
                      <a:r>
                        <a:rPr lang="zh-CN" sz="900">
                          <a:latin typeface="黑体" panose="02010609060101010101" charset="-122"/>
                          <a:cs typeface="黑体" panose="02010609060101010101" charset="-122"/>
                        </a:rPr>
                        <a:t>教育部办公厅</a:t>
                      </a:r>
                      <a:endParaRPr lang="zh-CN" sz="900">
                        <a:latin typeface="黑体" panose="02010609060101010101" charset="-122"/>
                        <a:cs typeface="黑体" panose="02010609060101010101" charset="-122"/>
                      </a:endParaRPr>
                    </a:p>
                  </a:txBody>
                  <a:tcPr marL="0" marR="0" marT="79375"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c>
                  <a:txBody>
                    <a:bodyPr/>
                    <a:lstStyle/>
                    <a:p>
                      <a:pPr marL="746125" marR="49530" indent="-685800">
                        <a:lnSpc>
                          <a:spcPct val="122000"/>
                        </a:lnSpc>
                        <a:spcBef>
                          <a:spcPts val="625"/>
                        </a:spcBef>
                      </a:pPr>
                      <a:r>
                        <a:rPr lang="zh-CN" sz="900">
                          <a:latin typeface="黑体" panose="02010609060101010101" charset="-122"/>
                          <a:cs typeface="黑体" panose="02010609060101010101" charset="-122"/>
                        </a:rPr>
                        <a:t>《教育部办公厅关于进一步加强</a:t>
                      </a:r>
                      <a:endParaRPr lang="zh-CN" sz="900">
                        <a:latin typeface="黑体" panose="02010609060101010101" charset="-122"/>
                        <a:cs typeface="黑体" panose="02010609060101010101" charset="-122"/>
                      </a:endParaRPr>
                    </a:p>
                    <a:p>
                      <a:pPr marL="746125" marR="49530" indent="-685800">
                        <a:lnSpc>
                          <a:spcPct val="122000"/>
                        </a:lnSpc>
                        <a:spcBef>
                          <a:spcPts val="625"/>
                        </a:spcBef>
                      </a:pPr>
                      <a:r>
                        <a:rPr lang="zh-CN" sz="900">
                          <a:latin typeface="黑体" panose="02010609060101010101" charset="-122"/>
                          <a:cs typeface="黑体" panose="02010609060101010101" charset="-122"/>
                        </a:rPr>
                        <a:t>中小学生体质健康管理工作的通知》</a:t>
                      </a:r>
                      <a:endParaRPr lang="zh-CN" sz="900">
                        <a:latin typeface="黑体" panose="02010609060101010101" charset="-122"/>
                        <a:cs typeface="黑体" panose="02010609060101010101" charset="-122"/>
                      </a:endParaRPr>
                    </a:p>
                  </a:txBody>
                  <a:tcPr marL="0" marR="0" marT="79375"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c>
                  <a:txBody>
                    <a:bodyPr/>
                    <a:lstStyle/>
                    <a:p>
                      <a:pPr marL="8890" marR="36195" algn="ctr">
                        <a:lnSpc>
                          <a:spcPct val="152000"/>
                        </a:lnSpc>
                        <a:spcBef>
                          <a:spcPts val="85"/>
                        </a:spcBef>
                      </a:pPr>
                      <a:r>
                        <a:rPr lang="zh-CN" sz="900">
                          <a:latin typeface="黑体" panose="02010609060101010101" charset="-122"/>
                          <a:cs typeface="黑体" panose="02010609060101010101" charset="-122"/>
                        </a:rPr>
                        <a:t>开齐开足</a:t>
                      </a:r>
                      <a:r>
                        <a:rPr lang="zh-CN" sz="900">
                          <a:solidFill>
                            <a:srgbClr val="FF0000"/>
                          </a:solidFill>
                          <a:latin typeface="黑体" panose="02010609060101010101" charset="-122"/>
                          <a:cs typeface="黑体" panose="02010609060101010101" charset="-122"/>
                        </a:rPr>
                        <a:t>体育与健康课程；</a:t>
                      </a:r>
                      <a:r>
                        <a:rPr lang="zh-CN" sz="900">
                          <a:latin typeface="黑体" panose="02010609060101010101" charset="-122"/>
                          <a:cs typeface="黑体" panose="02010609060101010101" charset="-122"/>
                        </a:rPr>
                        <a:t>保证</a:t>
                      </a:r>
                      <a:r>
                        <a:rPr lang="zh-CN" sz="900">
                          <a:solidFill>
                            <a:srgbClr val="FF0000"/>
                          </a:solidFill>
                          <a:latin typeface="黑体" panose="02010609060101010101" charset="-122"/>
                          <a:cs typeface="黑体" panose="02010609060101010101" charset="-122"/>
                        </a:rPr>
                        <a:t>体育活动时间</a:t>
                      </a:r>
                      <a:r>
                        <a:rPr lang="zh-CN" sz="900">
                          <a:latin typeface="黑体" panose="02010609060101010101" charset="-122"/>
                          <a:cs typeface="黑体" panose="02010609060101010101" charset="-122"/>
                        </a:rPr>
                        <a:t>；提高</a:t>
                      </a:r>
                      <a:r>
                        <a:rPr lang="zh-CN" sz="900">
                          <a:solidFill>
                            <a:srgbClr val="FF0000"/>
                          </a:solidFill>
                          <a:latin typeface="黑体" panose="02010609060101010101" charset="-122"/>
                          <a:cs typeface="黑体" panose="02010609060101010101" charset="-122"/>
                        </a:rPr>
                        <a:t>体育教学质量</a:t>
                      </a:r>
                      <a:r>
                        <a:rPr lang="zh-CN" sz="900">
                          <a:latin typeface="黑体" panose="02010609060101010101" charset="-122"/>
                          <a:cs typeface="黑体" panose="02010609060101010101" charset="-122"/>
                        </a:rPr>
                        <a:t>；</a:t>
                      </a:r>
                      <a:endParaRPr lang="zh-CN" sz="900">
                        <a:latin typeface="黑体" panose="02010609060101010101" charset="-122"/>
                        <a:cs typeface="黑体" panose="02010609060101010101" charset="-122"/>
                      </a:endParaRPr>
                    </a:p>
                    <a:p>
                      <a:pPr marL="8890" marR="36195" algn="ctr">
                        <a:lnSpc>
                          <a:spcPct val="152000"/>
                        </a:lnSpc>
                        <a:spcBef>
                          <a:spcPts val="85"/>
                        </a:spcBef>
                      </a:pPr>
                      <a:r>
                        <a:rPr lang="zh-CN" sz="900">
                          <a:latin typeface="黑体" panose="02010609060101010101" charset="-122"/>
                          <a:cs typeface="黑体" panose="02010609060101010101" charset="-122"/>
                        </a:rPr>
                        <a:t>完善</a:t>
                      </a:r>
                      <a:r>
                        <a:rPr lang="zh-CN" sz="900">
                          <a:solidFill>
                            <a:srgbClr val="FF0000"/>
                          </a:solidFill>
                          <a:latin typeface="黑体" panose="02010609060101010101" charset="-122"/>
                          <a:cs typeface="黑体" panose="02010609060101010101" charset="-122"/>
                        </a:rPr>
                        <a:t>体质健康管理评价考核体系</a:t>
                      </a:r>
                      <a:r>
                        <a:rPr lang="zh-CN" sz="900">
                          <a:latin typeface="黑体" panose="02010609060101010101" charset="-122"/>
                          <a:cs typeface="黑体" panose="02010609060101010101" charset="-122"/>
                        </a:rPr>
                        <a:t>；做好</a:t>
                      </a:r>
                      <a:r>
                        <a:rPr lang="zh-CN" sz="900">
                          <a:solidFill>
                            <a:srgbClr val="FF0000"/>
                          </a:solidFill>
                          <a:latin typeface="黑体" panose="02010609060101010101" charset="-122"/>
                          <a:cs typeface="黑体" panose="02010609060101010101" charset="-122"/>
                        </a:rPr>
                        <a:t>体质健康监测</a:t>
                      </a:r>
                      <a:r>
                        <a:rPr lang="zh-CN" sz="900">
                          <a:latin typeface="黑体" panose="02010609060101010101" charset="-122"/>
                          <a:cs typeface="黑体" panose="02010609060101010101" charset="-122"/>
                        </a:rPr>
                        <a:t>；健全</a:t>
                      </a:r>
                      <a:r>
                        <a:rPr lang="zh-CN" sz="900">
                          <a:solidFill>
                            <a:srgbClr val="FF0000"/>
                          </a:solidFill>
                          <a:latin typeface="黑体" panose="02010609060101010101" charset="-122"/>
                          <a:cs typeface="黑体" panose="02010609060101010101" charset="-122"/>
                        </a:rPr>
                        <a:t>责任机制</a:t>
                      </a:r>
                      <a:r>
                        <a:rPr lang="zh-CN" sz="900">
                          <a:latin typeface="黑体" panose="02010609060101010101" charset="-122"/>
                          <a:cs typeface="黑体" panose="02010609060101010101" charset="-122"/>
                        </a:rPr>
                        <a:t> 。</a:t>
                      </a:r>
                      <a:endParaRPr lang="zh-CN" sz="900">
                        <a:latin typeface="黑体" panose="02010609060101010101" charset="-122"/>
                        <a:cs typeface="黑体" panose="02010609060101010101" charset="-122"/>
                      </a:endParaRPr>
                    </a:p>
                  </a:txBody>
                  <a:tcPr marL="0" marR="0" marT="10795"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r>
              <a:tr h="491490">
                <a:tc>
                  <a:txBody>
                    <a:bodyPr/>
                    <a:lstStyle/>
                    <a:p>
                      <a:pPr>
                        <a:lnSpc>
                          <a:spcPct val="100000"/>
                        </a:lnSpc>
                        <a:spcBef>
                          <a:spcPts val="5"/>
                        </a:spcBef>
                      </a:pPr>
                      <a:endParaRPr sz="900">
                        <a:latin typeface="黑体" panose="02010609060101010101" charset="-122"/>
                        <a:cs typeface="黑体" panose="02010609060101010101" charset="-122"/>
                      </a:endParaRPr>
                    </a:p>
                  </a:txBody>
                  <a:tcPr marL="0" marR="0" marT="635"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c>
                  <a:txBody>
                    <a:bodyPr/>
                    <a:lstStyle/>
                    <a:p>
                      <a:pPr>
                        <a:lnSpc>
                          <a:spcPct val="100000"/>
                        </a:lnSpc>
                        <a:spcBef>
                          <a:spcPts val="5"/>
                        </a:spcBef>
                      </a:pPr>
                      <a:endParaRPr sz="900">
                        <a:latin typeface="黑体" panose="02010609060101010101" charset="-122"/>
                        <a:cs typeface="黑体" panose="02010609060101010101" charset="-122"/>
                      </a:endParaRPr>
                    </a:p>
                  </a:txBody>
                  <a:tcPr marL="0" marR="0" marT="635"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c>
                  <a:txBody>
                    <a:bodyPr/>
                    <a:lstStyle/>
                    <a:p>
                      <a:pPr marL="225425" marR="49530" indent="-165100">
                        <a:lnSpc>
                          <a:spcPct val="102000"/>
                        </a:lnSpc>
                        <a:spcBef>
                          <a:spcPts val="770"/>
                        </a:spcBef>
                      </a:pPr>
                      <a:endParaRPr sz="900">
                        <a:latin typeface="黑体" panose="02010609060101010101" charset="-122"/>
                        <a:cs typeface="黑体" panose="02010609060101010101" charset="-122"/>
                      </a:endParaRPr>
                    </a:p>
                  </a:txBody>
                  <a:tcPr marL="0" marR="0" marT="97790"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c>
                  <a:txBody>
                    <a:bodyPr/>
                    <a:lstStyle/>
                    <a:p>
                      <a:pPr marL="8890" marR="48895">
                        <a:lnSpc>
                          <a:spcPct val="102000"/>
                        </a:lnSpc>
                        <a:spcBef>
                          <a:spcPts val="770"/>
                        </a:spcBef>
                      </a:pPr>
                      <a:endParaRPr sz="900">
                        <a:latin typeface="黑体" panose="02010609060101010101" charset="-122"/>
                        <a:cs typeface="黑体" panose="02010609060101010101" charset="-122"/>
                      </a:endParaRPr>
                    </a:p>
                  </a:txBody>
                  <a:tcPr marL="0" marR="0" marT="97790"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r>
              <a:tr h="491011">
                <a:tc>
                  <a:txBody>
                    <a:bodyPr/>
                    <a:lstStyle/>
                    <a:p>
                      <a:pPr>
                        <a:lnSpc>
                          <a:spcPct val="100000"/>
                        </a:lnSpc>
                        <a:spcBef>
                          <a:spcPts val="5"/>
                        </a:spcBef>
                      </a:pPr>
                      <a:endParaRPr sz="900">
                        <a:latin typeface="黑体" panose="02010609060101010101" charset="-122"/>
                        <a:cs typeface="黑体" panose="02010609060101010101" charset="-122"/>
                      </a:endParaRPr>
                    </a:p>
                  </a:txBody>
                  <a:tcPr marL="0" marR="0" marT="635"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c>
                  <a:txBody>
                    <a:bodyPr/>
                    <a:lstStyle/>
                    <a:p>
                      <a:pPr>
                        <a:lnSpc>
                          <a:spcPct val="100000"/>
                        </a:lnSpc>
                        <a:spcBef>
                          <a:spcPts val="5"/>
                        </a:spcBef>
                      </a:pPr>
                      <a:endParaRPr sz="900">
                        <a:latin typeface="黑体" panose="02010609060101010101" charset="-122"/>
                        <a:cs typeface="黑体" panose="02010609060101010101" charset="-122"/>
                      </a:endParaRPr>
                    </a:p>
                  </a:txBody>
                  <a:tcPr marL="0" marR="0" marT="635"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c>
                  <a:txBody>
                    <a:bodyPr/>
                    <a:lstStyle/>
                    <a:p>
                      <a:pPr>
                        <a:lnSpc>
                          <a:spcPct val="100000"/>
                        </a:lnSpc>
                        <a:spcBef>
                          <a:spcPts val="5"/>
                        </a:spcBef>
                      </a:pPr>
                      <a:endParaRPr sz="900">
                        <a:latin typeface="黑体" panose="02010609060101010101" charset="-122"/>
                        <a:cs typeface="黑体" panose="02010609060101010101" charset="-122"/>
                      </a:endParaRPr>
                    </a:p>
                  </a:txBody>
                  <a:tcPr marL="0" marR="0" marT="635"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c>
                  <a:txBody>
                    <a:bodyPr/>
                    <a:lstStyle/>
                    <a:p>
                      <a:pPr marL="8890" marR="48895">
                        <a:lnSpc>
                          <a:spcPct val="102000"/>
                        </a:lnSpc>
                        <a:spcBef>
                          <a:spcPts val="765"/>
                        </a:spcBef>
                      </a:pPr>
                      <a:endParaRPr sz="900">
                        <a:latin typeface="黑体" panose="02010609060101010101" charset="-122"/>
                        <a:cs typeface="黑体" panose="02010609060101010101" charset="-122"/>
                      </a:endParaRPr>
                    </a:p>
                  </a:txBody>
                  <a:tcPr marL="0" marR="0" marT="97155"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r>
              <a:tr h="454624">
                <a:tc>
                  <a:txBody>
                    <a:bodyPr/>
                    <a:lstStyle/>
                    <a:p>
                      <a:pPr>
                        <a:lnSpc>
                          <a:spcPct val="100000"/>
                        </a:lnSpc>
                        <a:spcBef>
                          <a:spcPts val="35"/>
                        </a:spcBef>
                      </a:pPr>
                      <a:endParaRPr sz="900">
                        <a:latin typeface="黑体" panose="02010609060101010101" charset="-122"/>
                        <a:cs typeface="黑体" panose="02010609060101010101" charset="-122"/>
                      </a:endParaRPr>
                    </a:p>
                  </a:txBody>
                  <a:tcPr marL="0" marR="0" marT="4445"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c>
                  <a:txBody>
                    <a:bodyPr/>
                    <a:lstStyle/>
                    <a:p>
                      <a:pPr>
                        <a:lnSpc>
                          <a:spcPct val="100000"/>
                        </a:lnSpc>
                        <a:spcBef>
                          <a:spcPts val="35"/>
                        </a:spcBef>
                      </a:pPr>
                      <a:endParaRPr sz="900">
                        <a:latin typeface="黑体" panose="02010609060101010101" charset="-122"/>
                        <a:cs typeface="黑体" panose="02010609060101010101" charset="-122"/>
                      </a:endParaRPr>
                    </a:p>
                  </a:txBody>
                  <a:tcPr marL="0" marR="0" marT="4445"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c>
                  <a:txBody>
                    <a:bodyPr/>
                    <a:lstStyle/>
                    <a:p>
                      <a:pPr marL="682625" marR="49530" indent="-622300">
                        <a:lnSpc>
                          <a:spcPct val="102000"/>
                        </a:lnSpc>
                        <a:spcBef>
                          <a:spcPts val="625"/>
                        </a:spcBef>
                      </a:pPr>
                      <a:endParaRPr sz="900">
                        <a:latin typeface="黑体" panose="02010609060101010101" charset="-122"/>
                        <a:cs typeface="黑体" panose="02010609060101010101" charset="-122"/>
                      </a:endParaRPr>
                    </a:p>
                  </a:txBody>
                  <a:tcPr marL="0" marR="0" marT="79375"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c>
                  <a:txBody>
                    <a:bodyPr/>
                    <a:lstStyle/>
                    <a:p>
                      <a:pPr>
                        <a:lnSpc>
                          <a:spcPct val="100000"/>
                        </a:lnSpc>
                        <a:spcBef>
                          <a:spcPts val="35"/>
                        </a:spcBef>
                      </a:pPr>
                      <a:endParaRPr sz="900">
                        <a:latin typeface="黑体" panose="02010609060101010101" charset="-122"/>
                        <a:cs typeface="黑体" panose="02010609060101010101" charset="-122"/>
                      </a:endParaRPr>
                    </a:p>
                  </a:txBody>
                  <a:tcPr marL="0" marR="0" marT="4445" marB="0">
                    <a:lnL w="19050">
                      <a:solidFill>
                        <a:srgbClr val="1597BB"/>
                      </a:solidFill>
                      <a:prstDash val="solid"/>
                    </a:lnL>
                    <a:lnR w="19050">
                      <a:solidFill>
                        <a:srgbClr val="1597BB"/>
                      </a:solidFill>
                      <a:prstDash val="solid"/>
                    </a:lnR>
                    <a:lnT w="19050">
                      <a:solidFill>
                        <a:srgbClr val="1597BB"/>
                      </a:solidFill>
                      <a:prstDash val="solid"/>
                    </a:lnT>
                    <a:lnB w="19050">
                      <a:solidFill>
                        <a:srgbClr val="1597BB"/>
                      </a:solidFill>
                      <a:prstDash val="solid"/>
                    </a:lnB>
                  </a:tcPr>
                </a:tc>
              </a:tr>
            </a:tbl>
          </a:graphicData>
        </a:graphic>
      </p:graphicFrame>
      <p:pic>
        <p:nvPicPr>
          <p:cNvPr id="5" name="图片 4" descr="图片2"/>
          <p:cNvPicPr>
            <a:picLocks noChangeAspect="1"/>
          </p:cNvPicPr>
          <p:nvPr/>
        </p:nvPicPr>
        <p:blipFill>
          <a:blip r:embed="rId1"/>
          <a:stretch>
            <a:fillRect/>
          </a:stretch>
        </p:blipFill>
        <p:spPr>
          <a:xfrm>
            <a:off x="7954010" y="114935"/>
            <a:ext cx="1176020" cy="8674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4366" y="876578"/>
            <a:ext cx="2413000" cy="254000"/>
          </a:xfrm>
          <a:prstGeom prst="rect">
            <a:avLst/>
          </a:prstGeom>
        </p:spPr>
        <p:txBody>
          <a:bodyPr vert="horz" wrap="square" lIns="0" tIns="12700" rIns="0" bIns="0" rtlCol="0">
            <a:spAutoFit/>
          </a:bodyPr>
          <a:lstStyle/>
          <a:p>
            <a:pPr marL="304800" indent="-292100">
              <a:lnSpc>
                <a:spcPct val="100000"/>
              </a:lnSpc>
              <a:spcBef>
                <a:spcPts val="100"/>
              </a:spcBef>
              <a:buFont typeface="Wingdings" panose="05000000000000000000"/>
              <a:buChar char=""/>
              <a:tabLst>
                <a:tab pos="304165" algn="l"/>
                <a:tab pos="304800" algn="l"/>
              </a:tabLst>
            </a:pPr>
            <a:r>
              <a:rPr sz="1500" dirty="0">
                <a:latin typeface="黑体" panose="02010609060101010101" charset="-122"/>
                <a:cs typeface="黑体" panose="02010609060101010101" charset="-122"/>
              </a:rPr>
              <a:t>学生饮用奶“启动文件”</a:t>
            </a:r>
            <a:endParaRPr sz="1500">
              <a:latin typeface="黑体" panose="02010609060101010101" charset="-122"/>
              <a:cs typeface="黑体" panose="02010609060101010101" charset="-122"/>
            </a:endParaRPr>
          </a:p>
        </p:txBody>
      </p:sp>
      <p:pic>
        <p:nvPicPr>
          <p:cNvPr id="3" name="object 3"/>
          <p:cNvPicPr/>
          <p:nvPr/>
        </p:nvPicPr>
        <p:blipFill>
          <a:blip r:embed="rId1" cstate="print"/>
          <a:stretch>
            <a:fillRect/>
          </a:stretch>
        </p:blipFill>
        <p:spPr>
          <a:xfrm>
            <a:off x="3048000" y="1358900"/>
            <a:ext cx="2349500" cy="3060700"/>
          </a:xfrm>
          <a:prstGeom prst="rect">
            <a:avLst/>
          </a:prstGeom>
        </p:spPr>
      </p:pic>
      <p:sp>
        <p:nvSpPr>
          <p:cNvPr id="4" name="object 4"/>
          <p:cNvSpPr txBox="1"/>
          <p:nvPr/>
        </p:nvSpPr>
        <p:spPr>
          <a:xfrm>
            <a:off x="1000308" y="1741347"/>
            <a:ext cx="142240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0000"/>
                </a:solidFill>
                <a:latin typeface="黑体" panose="02010609060101010101" charset="-122"/>
                <a:cs typeface="黑体" panose="02010609060101010101" charset="-122"/>
              </a:rPr>
              <a:t>2000年9月8日</a:t>
            </a:r>
            <a:r>
              <a:rPr sz="1000" dirty="0">
                <a:latin typeface="黑体" panose="02010609060101010101" charset="-122"/>
                <a:cs typeface="黑体" panose="02010609060101010101" charset="-122"/>
              </a:rPr>
              <a:t>，农业部、</a:t>
            </a:r>
            <a:endParaRPr sz="1000">
              <a:latin typeface="黑体" panose="02010609060101010101" charset="-122"/>
              <a:cs typeface="黑体" panose="02010609060101010101" charset="-122"/>
            </a:endParaRPr>
          </a:p>
        </p:txBody>
      </p:sp>
      <p:sp>
        <p:nvSpPr>
          <p:cNvPr id="5" name="object 5"/>
          <p:cNvSpPr txBox="1"/>
          <p:nvPr/>
        </p:nvSpPr>
        <p:spPr>
          <a:xfrm>
            <a:off x="1000308" y="2058846"/>
            <a:ext cx="142240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黑体" panose="02010609060101010101" charset="-122"/>
                <a:cs typeface="黑体" panose="02010609060101010101" charset="-122"/>
              </a:rPr>
              <a:t>教育部等七部委局联合颁</a:t>
            </a:r>
            <a:endParaRPr sz="1000">
              <a:latin typeface="黑体" panose="02010609060101010101" charset="-122"/>
              <a:cs typeface="黑体" panose="02010609060101010101" charset="-122"/>
            </a:endParaRPr>
          </a:p>
        </p:txBody>
      </p:sp>
      <p:sp>
        <p:nvSpPr>
          <p:cNvPr id="6" name="object 6"/>
          <p:cNvSpPr txBox="1"/>
          <p:nvPr/>
        </p:nvSpPr>
        <p:spPr>
          <a:xfrm>
            <a:off x="1000308" y="2363646"/>
            <a:ext cx="142240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黑体" panose="02010609060101010101" charset="-122"/>
                <a:cs typeface="黑体" panose="02010609060101010101" charset="-122"/>
              </a:rPr>
              <a:t>发《关于实施国家“学生</a:t>
            </a:r>
            <a:endParaRPr sz="1000">
              <a:latin typeface="黑体" panose="02010609060101010101" charset="-122"/>
              <a:cs typeface="黑体" panose="02010609060101010101" charset="-122"/>
            </a:endParaRPr>
          </a:p>
        </p:txBody>
      </p:sp>
      <p:sp>
        <p:nvSpPr>
          <p:cNvPr id="7" name="object 7"/>
          <p:cNvSpPr txBox="1"/>
          <p:nvPr/>
        </p:nvSpPr>
        <p:spPr>
          <a:xfrm>
            <a:off x="1000308" y="2668446"/>
            <a:ext cx="142240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黑体" panose="02010609060101010101" charset="-122"/>
                <a:cs typeface="黑体" panose="02010609060101010101" charset="-122"/>
              </a:rPr>
              <a:t>饮用奶计划”的通知》。</a:t>
            </a:r>
            <a:endParaRPr sz="1000">
              <a:latin typeface="黑体" panose="02010609060101010101" charset="-122"/>
              <a:cs typeface="黑体" panose="02010609060101010101" charset="-122"/>
            </a:endParaRPr>
          </a:p>
        </p:txBody>
      </p:sp>
      <p:sp>
        <p:nvSpPr>
          <p:cNvPr id="8" name="object 8"/>
          <p:cNvSpPr txBox="1"/>
          <p:nvPr/>
        </p:nvSpPr>
        <p:spPr>
          <a:xfrm>
            <a:off x="5898428" y="1533597"/>
            <a:ext cx="205740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黑体" panose="02010609060101010101" charset="-122"/>
                <a:cs typeface="黑体" panose="02010609060101010101" charset="-122"/>
              </a:rPr>
              <a:t>①采取</a:t>
            </a:r>
            <a:r>
              <a:rPr sz="1000" dirty="0">
                <a:solidFill>
                  <a:srgbClr val="FF0000"/>
                </a:solidFill>
                <a:latin typeface="黑体" panose="02010609060101010101" charset="-122"/>
                <a:cs typeface="黑体" panose="02010609060101010101" charset="-122"/>
              </a:rPr>
              <a:t>政府引导</a:t>
            </a:r>
            <a:r>
              <a:rPr sz="1000" dirty="0">
                <a:latin typeface="黑体" panose="02010609060101010101" charset="-122"/>
                <a:cs typeface="黑体" panose="02010609060101010101" charset="-122"/>
              </a:rPr>
              <a:t>、</a:t>
            </a:r>
            <a:r>
              <a:rPr sz="1000" dirty="0">
                <a:solidFill>
                  <a:srgbClr val="FF0000"/>
                </a:solidFill>
                <a:latin typeface="黑体" panose="02010609060101010101" charset="-122"/>
                <a:cs typeface="黑体" panose="02010609060101010101" charset="-122"/>
              </a:rPr>
              <a:t>政策扶持</a:t>
            </a:r>
            <a:r>
              <a:rPr sz="1000" dirty="0">
                <a:latin typeface="黑体" panose="02010609060101010101" charset="-122"/>
                <a:cs typeface="黑体" panose="02010609060101010101" charset="-122"/>
              </a:rPr>
              <a:t>的方式；</a:t>
            </a:r>
            <a:endParaRPr sz="1000">
              <a:latin typeface="黑体" panose="02010609060101010101" charset="-122"/>
              <a:cs typeface="黑体" panose="02010609060101010101" charset="-122"/>
            </a:endParaRPr>
          </a:p>
        </p:txBody>
      </p:sp>
      <p:sp>
        <p:nvSpPr>
          <p:cNvPr id="9" name="object 9"/>
          <p:cNvSpPr txBox="1"/>
          <p:nvPr/>
        </p:nvSpPr>
        <p:spPr>
          <a:xfrm>
            <a:off x="5898428" y="1851098"/>
            <a:ext cx="256540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黑体" panose="02010609060101010101" charset="-122"/>
                <a:cs typeface="黑体" panose="02010609060101010101" charset="-122"/>
              </a:rPr>
              <a:t>②坚持</a:t>
            </a:r>
            <a:r>
              <a:rPr sz="1000" dirty="0">
                <a:solidFill>
                  <a:srgbClr val="FF0000"/>
                </a:solidFill>
                <a:latin typeface="黑体" panose="02010609060101010101" charset="-122"/>
                <a:cs typeface="黑体" panose="02010609060101010101" charset="-122"/>
              </a:rPr>
              <a:t>“安全、营养、方便、价廉”</a:t>
            </a:r>
            <a:r>
              <a:rPr sz="1000" dirty="0">
                <a:latin typeface="黑体" panose="02010609060101010101" charset="-122"/>
                <a:cs typeface="黑体" panose="02010609060101010101" charset="-122"/>
              </a:rPr>
              <a:t>的原则；</a:t>
            </a:r>
            <a:endParaRPr sz="1000">
              <a:latin typeface="黑体" panose="02010609060101010101" charset="-122"/>
              <a:cs typeface="黑体" panose="02010609060101010101" charset="-122"/>
            </a:endParaRPr>
          </a:p>
        </p:txBody>
      </p:sp>
      <p:sp>
        <p:nvSpPr>
          <p:cNvPr id="10" name="object 10"/>
          <p:cNvSpPr txBox="1"/>
          <p:nvPr/>
        </p:nvSpPr>
        <p:spPr>
          <a:xfrm>
            <a:off x="5898428" y="2155898"/>
            <a:ext cx="284480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黑体" panose="02010609060101010101" charset="-122"/>
                <a:cs typeface="黑体" panose="02010609060101010101" charset="-122"/>
              </a:rPr>
              <a:t>③是一项面向</a:t>
            </a:r>
            <a:r>
              <a:rPr sz="1000" dirty="0">
                <a:solidFill>
                  <a:srgbClr val="FF0000"/>
                </a:solidFill>
                <a:latin typeface="黑体" panose="02010609060101010101" charset="-122"/>
                <a:cs typeface="黑体" panose="02010609060101010101" charset="-122"/>
              </a:rPr>
              <a:t>新世纪的</a:t>
            </a:r>
            <a:r>
              <a:rPr sz="1000" spc="100" dirty="0">
                <a:solidFill>
                  <a:srgbClr val="FF0000"/>
                </a:solidFill>
                <a:latin typeface="黑体" panose="02010609060101010101" charset="-122"/>
                <a:cs typeface="黑体" panose="02010609060101010101" charset="-122"/>
              </a:rPr>
              <a:t>系</a:t>
            </a:r>
            <a:r>
              <a:rPr sz="1000" dirty="0">
                <a:solidFill>
                  <a:srgbClr val="FF0000"/>
                </a:solidFill>
                <a:latin typeface="黑体" panose="02010609060101010101" charset="-122"/>
                <a:cs typeface="黑体" panose="02010609060101010101" charset="-122"/>
              </a:rPr>
              <a:t>统工程</a:t>
            </a:r>
            <a:r>
              <a:rPr sz="1000" dirty="0">
                <a:latin typeface="黑体" panose="02010609060101010101" charset="-122"/>
                <a:cs typeface="黑体" panose="02010609060101010101" charset="-122"/>
              </a:rPr>
              <a:t>，鼓励</a:t>
            </a:r>
            <a:r>
              <a:rPr sz="1000" dirty="0">
                <a:solidFill>
                  <a:srgbClr val="FF0000"/>
                </a:solidFill>
                <a:latin typeface="黑体" panose="02010609060101010101" charset="-122"/>
                <a:cs typeface="黑体" panose="02010609060101010101" charset="-122"/>
              </a:rPr>
              <a:t>有</a:t>
            </a:r>
            <a:r>
              <a:rPr sz="1000" spc="100" dirty="0">
                <a:solidFill>
                  <a:srgbClr val="FF0000"/>
                </a:solidFill>
                <a:latin typeface="黑体" panose="02010609060101010101" charset="-122"/>
                <a:cs typeface="黑体" panose="02010609060101010101" charset="-122"/>
              </a:rPr>
              <a:t>关</a:t>
            </a:r>
            <a:r>
              <a:rPr sz="1000" dirty="0">
                <a:solidFill>
                  <a:srgbClr val="FF0000"/>
                </a:solidFill>
                <a:latin typeface="黑体" panose="02010609060101010101" charset="-122"/>
                <a:cs typeface="黑体" panose="02010609060101010101" charset="-122"/>
              </a:rPr>
              <a:t>部门、</a:t>
            </a:r>
            <a:endParaRPr sz="1000">
              <a:latin typeface="黑体" panose="02010609060101010101" charset="-122"/>
              <a:cs typeface="黑体" panose="02010609060101010101" charset="-122"/>
            </a:endParaRPr>
          </a:p>
        </p:txBody>
      </p:sp>
      <p:sp>
        <p:nvSpPr>
          <p:cNvPr id="11" name="object 11"/>
          <p:cNvSpPr txBox="1"/>
          <p:nvPr/>
        </p:nvSpPr>
        <p:spPr>
          <a:xfrm>
            <a:off x="5898428" y="2460698"/>
            <a:ext cx="269240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0000"/>
                </a:solidFill>
                <a:latin typeface="黑体" panose="02010609060101010101" charset="-122"/>
                <a:cs typeface="黑体" panose="02010609060101010101" charset="-122"/>
              </a:rPr>
              <a:t>学校、新闻媒体要密切配合</a:t>
            </a:r>
            <a:r>
              <a:rPr sz="1000" dirty="0">
                <a:latin typeface="黑体" panose="02010609060101010101" charset="-122"/>
                <a:cs typeface="黑体" panose="02010609060101010101" charset="-122"/>
              </a:rPr>
              <a:t>，广泛深入地进行宣</a:t>
            </a:r>
            <a:endParaRPr sz="1000">
              <a:latin typeface="黑体" panose="02010609060101010101" charset="-122"/>
              <a:cs typeface="黑体" panose="02010609060101010101" charset="-122"/>
            </a:endParaRPr>
          </a:p>
        </p:txBody>
      </p:sp>
      <p:sp>
        <p:nvSpPr>
          <p:cNvPr id="12" name="object 12"/>
          <p:cNvSpPr txBox="1"/>
          <p:nvPr/>
        </p:nvSpPr>
        <p:spPr>
          <a:xfrm>
            <a:off x="5898428" y="2765498"/>
            <a:ext cx="193040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黑体" panose="02010609060101010101" charset="-122"/>
                <a:cs typeface="黑体" panose="02010609060101010101" charset="-122"/>
              </a:rPr>
              <a:t>传与教育，树立科学的饮食观念。</a:t>
            </a:r>
            <a:endParaRPr sz="1000">
              <a:latin typeface="黑体" panose="02010609060101010101" charset="-122"/>
              <a:cs typeface="黑体" panose="02010609060101010101" charset="-122"/>
            </a:endParaRPr>
          </a:p>
        </p:txBody>
      </p:sp>
      <p:sp>
        <p:nvSpPr>
          <p:cNvPr id="13" name="object 13"/>
          <p:cNvSpPr txBox="1">
            <a:spLocks noGrp="1"/>
          </p:cNvSpPr>
          <p:nvPr>
            <p:ph type="title"/>
          </p:nvPr>
        </p:nvSpPr>
        <p:spPr>
          <a:xfrm>
            <a:off x="288236" y="284797"/>
            <a:ext cx="5359400" cy="330200"/>
          </a:xfrm>
          <a:prstGeom prst="rect">
            <a:avLst/>
          </a:prstGeom>
        </p:spPr>
        <p:txBody>
          <a:bodyPr vert="horz" wrap="square" lIns="0" tIns="12700" rIns="0" bIns="0" rtlCol="0">
            <a:spAutoFit/>
          </a:bodyPr>
          <a:lstStyle/>
          <a:p>
            <a:pPr marL="12700">
              <a:lnSpc>
                <a:spcPct val="100000"/>
              </a:lnSpc>
              <a:spcBef>
                <a:spcPts val="100"/>
              </a:spcBef>
            </a:pPr>
            <a:r>
              <a:rPr sz="2000" dirty="0"/>
              <a:t>一、</a:t>
            </a:r>
            <a:r>
              <a:rPr sz="2000" b="1" spc="-10" dirty="0">
                <a:solidFill>
                  <a:srgbClr val="FF0000"/>
                </a:solidFill>
                <a:latin typeface="黑体" panose="02010609060101010101" charset="-122"/>
                <a:cs typeface="黑体" panose="02010609060101010101" charset="-122"/>
              </a:rPr>
              <a:t>政府支持</a:t>
            </a:r>
            <a:r>
              <a:rPr sz="2000" spc="-10" dirty="0"/>
              <a:t>是学生饮用奶计划推广的有力保障</a:t>
            </a:r>
            <a:endParaRPr sz="2000">
              <a:latin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8236" y="284797"/>
            <a:ext cx="5359400" cy="330200"/>
          </a:xfrm>
          <a:prstGeom prst="rect">
            <a:avLst/>
          </a:prstGeom>
        </p:spPr>
        <p:txBody>
          <a:bodyPr vert="horz" wrap="square" lIns="0" tIns="12700" rIns="0" bIns="0" rtlCol="0">
            <a:spAutoFit/>
          </a:bodyPr>
          <a:lstStyle/>
          <a:p>
            <a:pPr marL="12700">
              <a:lnSpc>
                <a:spcPct val="100000"/>
              </a:lnSpc>
              <a:spcBef>
                <a:spcPts val="100"/>
              </a:spcBef>
            </a:pPr>
            <a:r>
              <a:rPr sz="2000" dirty="0"/>
              <a:t>一、</a:t>
            </a:r>
            <a:r>
              <a:rPr sz="2000" b="1" spc="-10" dirty="0">
                <a:solidFill>
                  <a:srgbClr val="FF0000"/>
                </a:solidFill>
                <a:latin typeface="黑体" panose="02010609060101010101" charset="-122"/>
                <a:cs typeface="黑体" panose="02010609060101010101" charset="-122"/>
              </a:rPr>
              <a:t>政府支持</a:t>
            </a:r>
            <a:r>
              <a:rPr sz="2000" spc="-10" dirty="0"/>
              <a:t>是学生饮用奶计划推广的有力保障</a:t>
            </a:r>
            <a:endParaRPr sz="2000">
              <a:latin typeface="黑体" panose="02010609060101010101" charset="-122"/>
              <a:cs typeface="黑体" panose="02010609060101010101" charset="-122"/>
            </a:endParaRPr>
          </a:p>
        </p:txBody>
      </p:sp>
      <p:sp>
        <p:nvSpPr>
          <p:cNvPr id="3" name="object 3"/>
          <p:cNvSpPr txBox="1"/>
          <p:nvPr/>
        </p:nvSpPr>
        <p:spPr>
          <a:xfrm>
            <a:off x="654366" y="876578"/>
            <a:ext cx="2616200" cy="254000"/>
          </a:xfrm>
          <a:prstGeom prst="rect">
            <a:avLst/>
          </a:prstGeom>
        </p:spPr>
        <p:txBody>
          <a:bodyPr vert="horz" wrap="square" lIns="0" tIns="12700" rIns="0" bIns="0" rtlCol="0">
            <a:spAutoFit/>
          </a:bodyPr>
          <a:lstStyle/>
          <a:p>
            <a:pPr marL="304800" indent="-292100">
              <a:lnSpc>
                <a:spcPct val="100000"/>
              </a:lnSpc>
              <a:spcBef>
                <a:spcPts val="100"/>
              </a:spcBef>
              <a:buFont typeface="Wingdings" panose="05000000000000000000"/>
              <a:buChar char=""/>
              <a:tabLst>
                <a:tab pos="304165" algn="l"/>
                <a:tab pos="304800" algn="l"/>
              </a:tabLst>
            </a:pPr>
            <a:r>
              <a:rPr sz="1500" dirty="0">
                <a:latin typeface="黑体" panose="02010609060101010101" charset="-122"/>
                <a:cs typeface="黑体" panose="02010609060101010101" charset="-122"/>
              </a:rPr>
              <a:t>“促进奶业发展”</a:t>
            </a:r>
            <a:r>
              <a:rPr sz="1500" spc="50" dirty="0">
                <a:latin typeface="黑体" panose="02010609060101010101" charset="-122"/>
                <a:cs typeface="黑体" panose="02010609060101010101" charset="-122"/>
              </a:rPr>
              <a:t>31</a:t>
            </a:r>
            <a:r>
              <a:rPr sz="1500" dirty="0">
                <a:latin typeface="黑体" panose="02010609060101010101" charset="-122"/>
                <a:cs typeface="黑体" panose="02010609060101010101" charset="-122"/>
              </a:rPr>
              <a:t>号文件</a:t>
            </a:r>
            <a:endParaRPr sz="1500">
              <a:latin typeface="黑体" panose="02010609060101010101" charset="-122"/>
              <a:cs typeface="黑体" panose="02010609060101010101" charset="-122"/>
            </a:endParaRPr>
          </a:p>
        </p:txBody>
      </p:sp>
      <p:sp>
        <p:nvSpPr>
          <p:cNvPr id="4" name="object 4"/>
          <p:cNvSpPr txBox="1"/>
          <p:nvPr/>
        </p:nvSpPr>
        <p:spPr>
          <a:xfrm>
            <a:off x="1075112" y="3848044"/>
            <a:ext cx="6972300" cy="495300"/>
          </a:xfrm>
          <a:prstGeom prst="rect">
            <a:avLst/>
          </a:prstGeom>
        </p:spPr>
        <p:txBody>
          <a:bodyPr vert="horz" wrap="square" lIns="0" tIns="12700" rIns="0" bIns="0" rtlCol="0">
            <a:spAutoFit/>
          </a:bodyPr>
          <a:lstStyle/>
          <a:p>
            <a:pPr marL="12700">
              <a:lnSpc>
                <a:spcPct val="100000"/>
              </a:lnSpc>
              <a:spcBef>
                <a:spcPts val="100"/>
              </a:spcBef>
            </a:pPr>
            <a:r>
              <a:rPr sz="1000" dirty="0">
                <a:latin typeface="黑体" panose="02010609060101010101" charset="-122"/>
                <a:cs typeface="黑体" panose="02010609060101010101" charset="-122"/>
              </a:rPr>
              <a:t>2007年9月27日，国务院颁发《关于促进奶业持续健康发展的意见》，指出要</a:t>
            </a:r>
            <a:r>
              <a:rPr sz="1000" dirty="0">
                <a:solidFill>
                  <a:srgbClr val="FF0000"/>
                </a:solidFill>
                <a:latin typeface="黑体" panose="02010609060101010101" charset="-122"/>
                <a:cs typeface="黑体" panose="02010609060101010101" charset="-122"/>
              </a:rPr>
              <a:t>加大</a:t>
            </a:r>
            <a:r>
              <a:rPr sz="1000" dirty="0">
                <a:latin typeface="黑体" panose="02010609060101010101" charset="-122"/>
                <a:cs typeface="黑体" panose="02010609060101010101" charset="-122"/>
              </a:rPr>
              <a:t>国家“</a:t>
            </a:r>
            <a:r>
              <a:rPr sz="1000" spc="100" dirty="0">
                <a:latin typeface="黑体" panose="02010609060101010101" charset="-122"/>
                <a:cs typeface="黑体" panose="02010609060101010101" charset="-122"/>
              </a:rPr>
              <a:t>学</a:t>
            </a:r>
            <a:r>
              <a:rPr sz="1000" dirty="0">
                <a:latin typeface="黑体" panose="02010609060101010101" charset="-122"/>
                <a:cs typeface="黑体" panose="02010609060101010101" charset="-122"/>
              </a:rPr>
              <a:t>生饮用奶计划”</a:t>
            </a:r>
            <a:r>
              <a:rPr sz="1000" spc="100" dirty="0">
                <a:latin typeface="黑体" panose="02010609060101010101" charset="-122"/>
                <a:cs typeface="黑体" panose="02010609060101010101" charset="-122"/>
              </a:rPr>
              <a:t>的</a:t>
            </a:r>
            <a:r>
              <a:rPr sz="1000" dirty="0">
                <a:solidFill>
                  <a:srgbClr val="FF0000"/>
                </a:solidFill>
                <a:latin typeface="黑体" panose="02010609060101010101" charset="-122"/>
                <a:cs typeface="黑体" panose="02010609060101010101" charset="-122"/>
              </a:rPr>
              <a:t>推广力度</a:t>
            </a:r>
            <a:r>
              <a:rPr sz="1000" dirty="0">
                <a:latin typeface="黑体" panose="02010609060101010101" charset="-122"/>
                <a:cs typeface="黑体" panose="02010609060101010101" charset="-122"/>
              </a:rPr>
              <a:t>，</a:t>
            </a:r>
            <a:r>
              <a:rPr sz="1000" dirty="0">
                <a:solidFill>
                  <a:srgbClr val="FF0000"/>
                </a:solidFill>
                <a:latin typeface="黑体" panose="02010609060101010101" charset="-122"/>
                <a:cs typeface="黑体" panose="02010609060101010101" charset="-122"/>
              </a:rPr>
              <a:t>完善</a:t>
            </a:r>
            <a:endParaRPr sz="1000">
              <a:latin typeface="黑体" panose="02010609060101010101" charset="-122"/>
              <a:cs typeface="黑体" panose="02010609060101010101" charset="-122"/>
            </a:endParaRPr>
          </a:p>
          <a:p>
            <a:pPr>
              <a:lnSpc>
                <a:spcPct val="100000"/>
              </a:lnSpc>
              <a:spcBef>
                <a:spcPts val="15"/>
              </a:spcBef>
            </a:pPr>
            <a:endParaRPr sz="1000">
              <a:latin typeface="黑体" panose="02010609060101010101" charset="-122"/>
              <a:cs typeface="黑体" panose="02010609060101010101" charset="-122"/>
            </a:endParaRPr>
          </a:p>
          <a:p>
            <a:pPr marL="12700">
              <a:lnSpc>
                <a:spcPct val="100000"/>
              </a:lnSpc>
            </a:pPr>
            <a:r>
              <a:rPr sz="1000" dirty="0">
                <a:latin typeface="黑体" panose="02010609060101010101" charset="-122"/>
                <a:cs typeface="黑体" panose="02010609060101010101" charset="-122"/>
              </a:rPr>
              <a:t>学生饮用奶定点企业</a:t>
            </a:r>
            <a:r>
              <a:rPr sz="1000" dirty="0">
                <a:solidFill>
                  <a:srgbClr val="FF0000"/>
                </a:solidFill>
                <a:latin typeface="黑体" panose="02010609060101010101" charset="-122"/>
                <a:cs typeface="黑体" panose="02010609060101010101" charset="-122"/>
              </a:rPr>
              <a:t>扶持政策</a:t>
            </a:r>
            <a:r>
              <a:rPr sz="1000" dirty="0">
                <a:latin typeface="黑体" panose="02010609060101010101" charset="-122"/>
                <a:cs typeface="黑体" panose="02010609060101010101" charset="-122"/>
              </a:rPr>
              <a:t>，</a:t>
            </a:r>
            <a:r>
              <a:rPr sz="1000" dirty="0">
                <a:solidFill>
                  <a:srgbClr val="FF0000"/>
                </a:solidFill>
                <a:latin typeface="黑体" panose="02010609060101010101" charset="-122"/>
                <a:cs typeface="黑体" panose="02010609060101010101" charset="-122"/>
              </a:rPr>
              <a:t>扩大</a:t>
            </a:r>
            <a:r>
              <a:rPr sz="1000" dirty="0">
                <a:latin typeface="黑体" panose="02010609060101010101" charset="-122"/>
                <a:cs typeface="黑体" panose="02010609060101010101" charset="-122"/>
              </a:rPr>
              <a:t>学生饮用奶</a:t>
            </a:r>
            <a:r>
              <a:rPr sz="1000" dirty="0">
                <a:solidFill>
                  <a:srgbClr val="FF0000"/>
                </a:solidFill>
                <a:latin typeface="黑体" panose="02010609060101010101" charset="-122"/>
                <a:cs typeface="黑体" panose="02010609060101010101" charset="-122"/>
              </a:rPr>
              <a:t>覆盖范围。</a:t>
            </a:r>
            <a:endParaRPr sz="1000">
              <a:latin typeface="黑体" panose="02010609060101010101" charset="-122"/>
              <a:cs typeface="黑体" panose="02010609060101010101" charset="-122"/>
            </a:endParaRPr>
          </a:p>
        </p:txBody>
      </p:sp>
      <p:pic>
        <p:nvPicPr>
          <p:cNvPr id="5" name="object 5"/>
          <p:cNvPicPr/>
          <p:nvPr/>
        </p:nvPicPr>
        <p:blipFill>
          <a:blip r:embed="rId1" cstate="print"/>
          <a:stretch>
            <a:fillRect/>
          </a:stretch>
        </p:blipFill>
        <p:spPr>
          <a:xfrm>
            <a:off x="2755900" y="1460500"/>
            <a:ext cx="3695700" cy="2095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8236" y="284797"/>
            <a:ext cx="5359400" cy="330200"/>
          </a:xfrm>
          <a:prstGeom prst="rect">
            <a:avLst/>
          </a:prstGeom>
        </p:spPr>
        <p:txBody>
          <a:bodyPr vert="horz" wrap="square" lIns="0" tIns="12700" rIns="0" bIns="0" rtlCol="0">
            <a:spAutoFit/>
          </a:bodyPr>
          <a:lstStyle/>
          <a:p>
            <a:pPr marL="12700">
              <a:lnSpc>
                <a:spcPct val="100000"/>
              </a:lnSpc>
              <a:spcBef>
                <a:spcPts val="100"/>
              </a:spcBef>
            </a:pPr>
            <a:r>
              <a:rPr sz="2000" dirty="0"/>
              <a:t>一、</a:t>
            </a:r>
            <a:r>
              <a:rPr sz="2000" b="1" spc="-10" dirty="0">
                <a:solidFill>
                  <a:srgbClr val="FF0000"/>
                </a:solidFill>
                <a:latin typeface="黑体" panose="02010609060101010101" charset="-122"/>
                <a:cs typeface="黑体" panose="02010609060101010101" charset="-122"/>
              </a:rPr>
              <a:t>政府支持</a:t>
            </a:r>
            <a:r>
              <a:rPr sz="2000" spc="-10" dirty="0"/>
              <a:t>是学生饮用奶计划推广的有力保障</a:t>
            </a:r>
            <a:endParaRPr sz="2000">
              <a:latin typeface="黑体" panose="02010609060101010101" charset="-122"/>
              <a:cs typeface="黑体" panose="02010609060101010101" charset="-122"/>
            </a:endParaRPr>
          </a:p>
        </p:txBody>
      </p:sp>
      <p:sp>
        <p:nvSpPr>
          <p:cNvPr id="3" name="object 3"/>
          <p:cNvSpPr txBox="1"/>
          <p:nvPr/>
        </p:nvSpPr>
        <p:spPr>
          <a:xfrm>
            <a:off x="654368" y="876578"/>
            <a:ext cx="3187700" cy="254000"/>
          </a:xfrm>
          <a:prstGeom prst="rect">
            <a:avLst/>
          </a:prstGeom>
        </p:spPr>
        <p:txBody>
          <a:bodyPr vert="horz" wrap="square" lIns="0" tIns="12700" rIns="0" bIns="0" rtlCol="0">
            <a:spAutoFit/>
          </a:bodyPr>
          <a:lstStyle/>
          <a:p>
            <a:pPr marL="304800" indent="-292100">
              <a:lnSpc>
                <a:spcPct val="100000"/>
              </a:lnSpc>
              <a:spcBef>
                <a:spcPts val="100"/>
              </a:spcBef>
              <a:buFont typeface="Wingdings" panose="05000000000000000000"/>
              <a:buChar char=""/>
              <a:tabLst>
                <a:tab pos="304165" algn="l"/>
                <a:tab pos="304800" algn="l"/>
              </a:tabLst>
            </a:pPr>
            <a:r>
              <a:rPr sz="1500" dirty="0">
                <a:latin typeface="黑体" panose="02010609060101010101" charset="-122"/>
                <a:cs typeface="黑体" panose="02010609060101010101" charset="-122"/>
              </a:rPr>
              <a:t>“奶业振兴及质量安全”</a:t>
            </a:r>
            <a:r>
              <a:rPr sz="1500" spc="50" dirty="0">
                <a:latin typeface="黑体" panose="02010609060101010101" charset="-122"/>
                <a:cs typeface="黑体" panose="02010609060101010101" charset="-122"/>
              </a:rPr>
              <a:t>43</a:t>
            </a:r>
            <a:r>
              <a:rPr sz="1500" dirty="0">
                <a:latin typeface="黑体" panose="02010609060101010101" charset="-122"/>
                <a:cs typeface="黑体" panose="02010609060101010101" charset="-122"/>
              </a:rPr>
              <a:t>号文件</a:t>
            </a:r>
            <a:endParaRPr sz="1500">
              <a:latin typeface="黑体" panose="02010609060101010101" charset="-122"/>
              <a:cs typeface="黑体" panose="02010609060101010101" charset="-122"/>
            </a:endParaRPr>
          </a:p>
        </p:txBody>
      </p:sp>
      <p:sp>
        <p:nvSpPr>
          <p:cNvPr id="4" name="object 4"/>
          <p:cNvSpPr txBox="1"/>
          <p:nvPr/>
        </p:nvSpPr>
        <p:spPr>
          <a:xfrm>
            <a:off x="1131835" y="3789846"/>
            <a:ext cx="6959600" cy="495300"/>
          </a:xfrm>
          <a:prstGeom prst="rect">
            <a:avLst/>
          </a:prstGeom>
        </p:spPr>
        <p:txBody>
          <a:bodyPr vert="horz" wrap="square" lIns="0" tIns="12700" rIns="0" bIns="0" rtlCol="0">
            <a:spAutoFit/>
          </a:bodyPr>
          <a:lstStyle/>
          <a:p>
            <a:pPr marL="12700">
              <a:lnSpc>
                <a:spcPct val="100000"/>
              </a:lnSpc>
              <a:spcBef>
                <a:spcPts val="100"/>
              </a:spcBef>
            </a:pPr>
            <a:r>
              <a:rPr sz="1000" dirty="0">
                <a:latin typeface="黑体" panose="02010609060101010101" charset="-122"/>
                <a:cs typeface="黑体" panose="02010609060101010101" charset="-122"/>
              </a:rPr>
              <a:t>2018年6月3日，</a:t>
            </a:r>
            <a:r>
              <a:rPr sz="1000" spc="100" dirty="0">
                <a:latin typeface="黑体" panose="02010609060101010101" charset="-122"/>
                <a:cs typeface="黑体" panose="02010609060101010101" charset="-122"/>
              </a:rPr>
              <a:t>国</a:t>
            </a:r>
            <a:r>
              <a:rPr sz="1000" dirty="0">
                <a:latin typeface="黑体" panose="02010609060101010101" charset="-122"/>
                <a:cs typeface="黑体" panose="02010609060101010101" charset="-122"/>
              </a:rPr>
              <a:t>务院办公厅发布</a:t>
            </a:r>
            <a:r>
              <a:rPr sz="1000" spc="100" dirty="0">
                <a:latin typeface="黑体" panose="02010609060101010101" charset="-122"/>
                <a:cs typeface="黑体" panose="02010609060101010101" charset="-122"/>
              </a:rPr>
              <a:t>《</a:t>
            </a:r>
            <a:r>
              <a:rPr sz="1000" dirty="0">
                <a:latin typeface="黑体" panose="02010609060101010101" charset="-122"/>
                <a:cs typeface="黑体" panose="02010609060101010101" charset="-122"/>
              </a:rPr>
              <a:t>关于推进奶业振</a:t>
            </a:r>
            <a:r>
              <a:rPr sz="1000" spc="100" dirty="0">
                <a:latin typeface="黑体" panose="02010609060101010101" charset="-122"/>
                <a:cs typeface="黑体" panose="02010609060101010101" charset="-122"/>
              </a:rPr>
              <a:t>兴</a:t>
            </a:r>
            <a:r>
              <a:rPr sz="1000" dirty="0">
                <a:latin typeface="黑体" panose="02010609060101010101" charset="-122"/>
                <a:cs typeface="黑体" panose="02010609060101010101" charset="-122"/>
              </a:rPr>
              <a:t>保障乳品质量安</a:t>
            </a:r>
            <a:r>
              <a:rPr sz="1000" spc="100" dirty="0">
                <a:latin typeface="黑体" panose="02010609060101010101" charset="-122"/>
                <a:cs typeface="黑体" panose="02010609060101010101" charset="-122"/>
              </a:rPr>
              <a:t>全</a:t>
            </a:r>
            <a:r>
              <a:rPr sz="1000" dirty="0">
                <a:latin typeface="黑体" panose="02010609060101010101" charset="-122"/>
                <a:cs typeface="黑体" panose="02010609060101010101" charset="-122"/>
              </a:rPr>
              <a:t>的意见》，指出“</a:t>
            </a:r>
            <a:r>
              <a:rPr sz="1000" spc="-450" dirty="0">
                <a:latin typeface="黑体" panose="02010609060101010101" charset="-122"/>
                <a:cs typeface="黑体" panose="02010609060101010101" charset="-122"/>
              </a:rPr>
              <a:t> </a:t>
            </a:r>
            <a:r>
              <a:rPr sz="1000" dirty="0">
                <a:solidFill>
                  <a:srgbClr val="FF0000"/>
                </a:solidFill>
                <a:latin typeface="黑体" panose="02010609060101010101" charset="-122"/>
                <a:cs typeface="黑体" panose="02010609060101010101" charset="-122"/>
              </a:rPr>
              <a:t>大力推广</a:t>
            </a:r>
            <a:r>
              <a:rPr sz="1000" dirty="0">
                <a:latin typeface="黑体" panose="02010609060101010101" charset="-122"/>
                <a:cs typeface="黑体" panose="02010609060101010101" charset="-122"/>
              </a:rPr>
              <a:t>国家学</a:t>
            </a:r>
            <a:r>
              <a:rPr sz="1000" spc="100" dirty="0">
                <a:latin typeface="黑体" panose="02010609060101010101" charset="-122"/>
                <a:cs typeface="黑体" panose="02010609060101010101" charset="-122"/>
              </a:rPr>
              <a:t>生</a:t>
            </a:r>
            <a:r>
              <a:rPr sz="1000" dirty="0">
                <a:latin typeface="黑体" panose="02010609060101010101" charset="-122"/>
                <a:cs typeface="黑体" panose="02010609060101010101" charset="-122"/>
              </a:rPr>
              <a:t>饮用奶计划，</a:t>
            </a:r>
            <a:endParaRPr sz="1000">
              <a:latin typeface="黑体" panose="02010609060101010101" charset="-122"/>
              <a:cs typeface="黑体" panose="02010609060101010101" charset="-122"/>
            </a:endParaRPr>
          </a:p>
          <a:p>
            <a:pPr>
              <a:lnSpc>
                <a:spcPct val="100000"/>
              </a:lnSpc>
              <a:spcBef>
                <a:spcPts val="15"/>
              </a:spcBef>
            </a:pPr>
            <a:endParaRPr sz="1000">
              <a:latin typeface="黑体" panose="02010609060101010101" charset="-122"/>
              <a:cs typeface="黑体" panose="02010609060101010101" charset="-122"/>
            </a:endParaRPr>
          </a:p>
          <a:p>
            <a:pPr marL="12700">
              <a:lnSpc>
                <a:spcPct val="100000"/>
              </a:lnSpc>
            </a:pPr>
            <a:r>
              <a:rPr sz="1000" dirty="0">
                <a:solidFill>
                  <a:srgbClr val="FF0000"/>
                </a:solidFill>
                <a:latin typeface="黑体" panose="02010609060101010101" charset="-122"/>
                <a:cs typeface="黑体" panose="02010609060101010101" charset="-122"/>
              </a:rPr>
              <a:t>增加产品种类</a:t>
            </a:r>
            <a:r>
              <a:rPr sz="1000" dirty="0">
                <a:latin typeface="黑体" panose="02010609060101010101" charset="-122"/>
                <a:cs typeface="黑体" panose="02010609060101010101" charset="-122"/>
              </a:rPr>
              <a:t>，保障质量安全，</a:t>
            </a:r>
            <a:r>
              <a:rPr sz="1000" dirty="0">
                <a:solidFill>
                  <a:srgbClr val="FF0000"/>
                </a:solidFill>
                <a:latin typeface="黑体" panose="02010609060101010101" charset="-122"/>
                <a:cs typeface="黑体" panose="02010609060101010101" charset="-122"/>
              </a:rPr>
              <a:t>扩大覆盖范围</a:t>
            </a:r>
            <a:r>
              <a:rPr sz="1000" dirty="0">
                <a:latin typeface="黑体" panose="02010609060101010101" charset="-122"/>
                <a:cs typeface="黑体" panose="02010609060101010101" charset="-122"/>
              </a:rPr>
              <a:t>”。</a:t>
            </a:r>
            <a:endParaRPr sz="1000">
              <a:latin typeface="黑体" panose="02010609060101010101" charset="-122"/>
              <a:cs typeface="黑体" panose="02010609060101010101" charset="-122"/>
            </a:endParaRPr>
          </a:p>
        </p:txBody>
      </p:sp>
      <p:pic>
        <p:nvPicPr>
          <p:cNvPr id="5" name="object 5"/>
          <p:cNvPicPr/>
          <p:nvPr/>
        </p:nvPicPr>
        <p:blipFill>
          <a:blip r:embed="rId1" cstate="print"/>
          <a:stretch>
            <a:fillRect/>
          </a:stretch>
        </p:blipFill>
        <p:spPr>
          <a:xfrm>
            <a:off x="2674620" y="1473200"/>
            <a:ext cx="3289300" cy="2095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31581" y="242688"/>
            <a:ext cx="6827296" cy="553720"/>
          </a:xfrm>
        </p:spPr>
        <p:txBody>
          <a:bodyPr/>
          <a:lstStyle/>
          <a:p>
            <a:r>
              <a:rPr sz="2000" dirty="0">
                <a:sym typeface="+mn-ea"/>
              </a:rPr>
              <a:t>一、</a:t>
            </a:r>
            <a:r>
              <a:rPr sz="2000" b="1" spc="-10" dirty="0">
                <a:solidFill>
                  <a:srgbClr val="FF0000"/>
                </a:solidFill>
                <a:sym typeface="+mn-ea"/>
              </a:rPr>
              <a:t>政府支持</a:t>
            </a:r>
            <a:r>
              <a:rPr sz="2000" spc="-10" dirty="0">
                <a:sym typeface="+mn-ea"/>
              </a:rPr>
              <a:t>是学生饮用奶计划推广的有力保障</a:t>
            </a:r>
            <a:br>
              <a:rPr>
                <a:latin typeface="黑体" panose="02010609060101010101" charset="-122"/>
                <a:cs typeface="黑体" panose="02010609060101010101" charset="-122"/>
              </a:rPr>
            </a:br>
            <a:endParaRPr lang="zh-CN" altLang="en-US"/>
          </a:p>
        </p:txBody>
      </p:sp>
      <p:sp>
        <p:nvSpPr>
          <p:cNvPr id="5" name="文本框 4"/>
          <p:cNvSpPr txBox="1"/>
          <p:nvPr/>
        </p:nvSpPr>
        <p:spPr>
          <a:xfrm>
            <a:off x="847725" y="796290"/>
            <a:ext cx="3459480" cy="368300"/>
          </a:xfrm>
          <a:prstGeom prst="rect">
            <a:avLst/>
          </a:prstGeom>
          <a:noFill/>
        </p:spPr>
        <p:txBody>
          <a:bodyPr wrap="none" rtlCol="0" anchor="t">
            <a:spAutoFit/>
          </a:bodyPr>
          <a:lstStyle/>
          <a:p>
            <a:pPr marL="304800" indent="-292100" algn="l">
              <a:lnSpc>
                <a:spcPct val="100000"/>
              </a:lnSpc>
              <a:spcBef>
                <a:spcPts val="100"/>
              </a:spcBef>
              <a:buFont typeface="Wingdings" panose="05000000000000000000"/>
              <a:buChar char=""/>
              <a:tabLst>
                <a:tab pos="304165" algn="l"/>
                <a:tab pos="304800" algn="l"/>
              </a:tabLst>
            </a:pPr>
            <a:r>
              <a:rPr lang="zh-CN" altLang="en-US">
                <a:sym typeface="+mn-ea"/>
              </a:rPr>
              <a:t>各地政府积极响应、发文推动</a:t>
            </a:r>
            <a:endParaRPr lang="zh-CN" altLang="en-US"/>
          </a:p>
        </p:txBody>
      </p:sp>
      <p:pic>
        <p:nvPicPr>
          <p:cNvPr id="8" name="图片 7" descr="未标题-1"/>
          <p:cNvPicPr>
            <a:picLocks noChangeAspect="1"/>
          </p:cNvPicPr>
          <p:nvPr/>
        </p:nvPicPr>
        <p:blipFill>
          <a:blip r:embed="rId1"/>
          <a:stretch>
            <a:fillRect/>
          </a:stretch>
        </p:blipFill>
        <p:spPr>
          <a:xfrm>
            <a:off x="709295" y="469900"/>
            <a:ext cx="11620500" cy="1224280"/>
          </a:xfrm>
          <a:prstGeom prst="rect">
            <a:avLst/>
          </a:prstGeom>
        </p:spPr>
      </p:pic>
      <p:pic>
        <p:nvPicPr>
          <p:cNvPr id="3" name="图片 2" descr="11"/>
          <p:cNvPicPr>
            <a:picLocks noChangeAspect="1"/>
          </p:cNvPicPr>
          <p:nvPr/>
        </p:nvPicPr>
        <p:blipFill>
          <a:blip r:embed="rId2"/>
          <a:stretch>
            <a:fillRect/>
          </a:stretch>
        </p:blipFill>
        <p:spPr>
          <a:xfrm>
            <a:off x="847725" y="1164590"/>
            <a:ext cx="5015230" cy="35477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object 3"/>
          <p:cNvSpPr txBox="1">
            <a:spLocks noGrp="1"/>
          </p:cNvSpPr>
          <p:nvPr>
            <p:ph type="title"/>
          </p:nvPr>
        </p:nvSpPr>
        <p:spPr>
          <a:xfrm>
            <a:off x="675799" y="1050061"/>
            <a:ext cx="3683000" cy="258445"/>
          </a:xfrm>
          <a:prstGeom prst="rect">
            <a:avLst/>
          </a:prstGeom>
        </p:spPr>
        <p:txBody>
          <a:bodyPr vert="horz" wrap="square" lIns="0" tIns="12700" rIns="0" bIns="0" rtlCol="0">
            <a:spAutoFit/>
          </a:bodyPr>
          <a:p>
            <a:pPr marL="12700">
              <a:lnSpc>
                <a:spcPct val="100000"/>
              </a:lnSpc>
              <a:spcBef>
                <a:spcPts val="100"/>
              </a:spcBef>
            </a:pPr>
            <a:r>
              <a:rPr sz="1600" b="0" dirty="0">
                <a:solidFill>
                  <a:srgbClr val="FF0000"/>
                </a:solidFill>
                <a:latin typeface="黑体" panose="02010609060101010101" charset="-122"/>
                <a:cs typeface="黑体" panose="02010609060101010101" charset="-122"/>
              </a:rPr>
              <a:t>Q</a:t>
            </a:r>
            <a:r>
              <a:rPr lang="en-US" sz="1600" b="0" dirty="0">
                <a:solidFill>
                  <a:srgbClr val="FF0000"/>
                </a:solidFill>
                <a:latin typeface="黑体" panose="02010609060101010101" charset="-122"/>
                <a:cs typeface="黑体" panose="02010609060101010101" charset="-122"/>
              </a:rPr>
              <a:t>3</a:t>
            </a:r>
            <a:r>
              <a:rPr sz="1600" b="0" dirty="0">
                <a:solidFill>
                  <a:srgbClr val="FF0000"/>
                </a:solidFill>
                <a:latin typeface="黑体" panose="02010609060101010101" charset="-122"/>
                <a:cs typeface="黑体" panose="02010609060101010101" charset="-122"/>
              </a:rPr>
              <a:t>：</a:t>
            </a:r>
            <a:r>
              <a:rPr lang="zh-CN" sz="1600" b="0" dirty="0">
                <a:solidFill>
                  <a:srgbClr val="FF0000"/>
                </a:solidFill>
                <a:latin typeface="黑体" panose="02010609060101010101" charset="-122"/>
                <a:cs typeface="黑体" panose="02010609060101010101" charset="-122"/>
              </a:rPr>
              <a:t>鲜奶的营养价值</a:t>
            </a:r>
            <a:endParaRPr sz="1600">
              <a:latin typeface="黑体" panose="02010609060101010101" charset="-122"/>
              <a:cs typeface="黑体" panose="02010609060101010101" charset="-122"/>
            </a:endParaRPr>
          </a:p>
        </p:txBody>
      </p:sp>
      <p:sp>
        <p:nvSpPr>
          <p:cNvPr id="8" name="object 4"/>
          <p:cNvSpPr txBox="1"/>
          <p:nvPr/>
        </p:nvSpPr>
        <p:spPr>
          <a:xfrm>
            <a:off x="599624" y="1408955"/>
            <a:ext cx="7658100" cy="3176270"/>
          </a:xfrm>
          <a:prstGeom prst="rect">
            <a:avLst/>
          </a:prstGeom>
        </p:spPr>
        <p:txBody>
          <a:bodyPr vert="horz" wrap="square" lIns="0" tIns="8255" rIns="0" bIns="0" rtlCol="0">
            <a:spAutoFit/>
          </a:bodyPr>
          <a:p>
            <a:pPr marL="355600" marR="5080" indent="-342900">
              <a:lnSpc>
                <a:spcPct val="111000"/>
              </a:lnSpc>
              <a:spcBef>
                <a:spcPts val="65"/>
              </a:spcBef>
              <a:buClr>
                <a:srgbClr val="1597BB"/>
              </a:buClr>
              <a:buFont typeface="Wingdings" panose="05000000000000000000"/>
              <a:buChar char=""/>
              <a:tabLst>
                <a:tab pos="354965" algn="l"/>
                <a:tab pos="355600" algn="l"/>
              </a:tabLst>
            </a:pPr>
            <a:r>
              <a:rPr sz="1200" dirty="0">
                <a:latin typeface="黑体" panose="02010609060101010101" charset="-122"/>
                <a:cs typeface="黑体" panose="02010609060101010101" charset="-122"/>
              </a:rPr>
              <a:t>每天喝鲜奶的好处：</a:t>
            </a:r>
            <a:r>
              <a:rPr sz="1200" dirty="0">
                <a:latin typeface="黑体" panose="02010609060101010101" charset="-122"/>
                <a:cs typeface="黑体" panose="02010609060101010101" charset="-122"/>
                <a:sym typeface="+mn-ea"/>
              </a:rPr>
              <a:t>鲜牛奶是一种仅次于人类母乳的营养成份最全营养价值最高的液体食品。鲜牛奶中含有丰富的蛋白质、脂肪、氨基酸、糖类、盐类、钙、磷、铁等各种常量、微量维生素、酶和抗体等，最容易被人体消化吸收。</a:t>
            </a:r>
            <a:endParaRPr sz="1200" dirty="0">
              <a:latin typeface="黑体" panose="02010609060101010101" charset="-122"/>
              <a:cs typeface="黑体" panose="02010609060101010101" charset="-122"/>
            </a:endParaRPr>
          </a:p>
          <a:p>
            <a:pPr marL="355600" marR="5080" indent="-342900">
              <a:lnSpc>
                <a:spcPct val="111000"/>
              </a:lnSpc>
              <a:spcBef>
                <a:spcPts val="65"/>
              </a:spcBef>
              <a:buClr>
                <a:srgbClr val="1597BB"/>
              </a:buClr>
              <a:buFont typeface="Wingdings" panose="05000000000000000000"/>
              <a:buChar char=""/>
              <a:tabLst>
                <a:tab pos="354965" algn="l"/>
                <a:tab pos="355600" algn="l"/>
              </a:tabLst>
            </a:pPr>
            <a:r>
              <a:rPr sz="1200" dirty="0">
                <a:latin typeface="黑体" panose="02010609060101010101" charset="-122"/>
                <a:cs typeface="黑体" panose="02010609060101010101" charset="-122"/>
              </a:rPr>
              <a:t>1、</a:t>
            </a:r>
            <a:r>
              <a:rPr sz="1200" dirty="0">
                <a:latin typeface="黑体" panose="02010609060101010101" charset="-122"/>
                <a:cs typeface="黑体" panose="02010609060101010101" charset="-122"/>
                <a:sym typeface="+mn-ea"/>
              </a:rPr>
              <a:t>鲜奶含钙高，吸收好;</a:t>
            </a:r>
            <a:endParaRPr sz="1200" dirty="0">
              <a:latin typeface="黑体" panose="02010609060101010101" charset="-122"/>
              <a:cs typeface="黑体" panose="02010609060101010101" charset="-122"/>
            </a:endParaRPr>
          </a:p>
          <a:p>
            <a:pPr marL="355600" marR="5080" indent="-342900">
              <a:lnSpc>
                <a:spcPct val="111000"/>
              </a:lnSpc>
              <a:spcBef>
                <a:spcPts val="65"/>
              </a:spcBef>
              <a:buClr>
                <a:srgbClr val="1597BB"/>
              </a:buClr>
              <a:buFont typeface="Wingdings" panose="05000000000000000000"/>
              <a:buChar char=""/>
              <a:tabLst>
                <a:tab pos="354965" algn="l"/>
                <a:tab pos="355600" algn="l"/>
              </a:tabLst>
            </a:pPr>
            <a:r>
              <a:rPr sz="1200" dirty="0">
                <a:latin typeface="黑体" panose="02010609060101010101" charset="-122"/>
                <a:cs typeface="黑体" panose="02010609060101010101" charset="-122"/>
              </a:rPr>
              <a:t>2、鲜奶可阻止人体吸收食物中有毒的金属铅和镉;</a:t>
            </a:r>
            <a:endParaRPr sz="1200" dirty="0">
              <a:latin typeface="黑体" panose="02010609060101010101" charset="-122"/>
              <a:cs typeface="黑体" panose="02010609060101010101" charset="-122"/>
            </a:endParaRPr>
          </a:p>
          <a:p>
            <a:pPr marL="355600" marR="5080" indent="-342900">
              <a:lnSpc>
                <a:spcPct val="111000"/>
              </a:lnSpc>
              <a:spcBef>
                <a:spcPts val="65"/>
              </a:spcBef>
              <a:buClr>
                <a:srgbClr val="1597BB"/>
              </a:buClr>
              <a:buFont typeface="Wingdings" panose="05000000000000000000"/>
              <a:buChar char=""/>
              <a:tabLst>
                <a:tab pos="354965" algn="l"/>
                <a:tab pos="355600" algn="l"/>
              </a:tabLst>
            </a:pPr>
            <a:r>
              <a:rPr sz="1200" dirty="0">
                <a:latin typeface="黑体" panose="02010609060101010101" charset="-122"/>
                <a:cs typeface="黑体" panose="02010609060101010101" charset="-122"/>
              </a:rPr>
              <a:t>3、鲜奶和脂肪可增强免疫系统功能，阻止肿瘤细胞增长;</a:t>
            </a:r>
            <a:endParaRPr sz="1200" dirty="0">
              <a:latin typeface="黑体" panose="02010609060101010101" charset="-122"/>
              <a:cs typeface="黑体" panose="02010609060101010101" charset="-122"/>
            </a:endParaRPr>
          </a:p>
          <a:p>
            <a:pPr marL="355600" marR="5080" indent="-342900">
              <a:lnSpc>
                <a:spcPct val="111000"/>
              </a:lnSpc>
              <a:spcBef>
                <a:spcPts val="65"/>
              </a:spcBef>
              <a:buClr>
                <a:srgbClr val="1597BB"/>
              </a:buClr>
              <a:buFont typeface="Wingdings" panose="05000000000000000000"/>
              <a:buChar char=""/>
              <a:tabLst>
                <a:tab pos="354965" algn="l"/>
                <a:tab pos="355600" algn="l"/>
              </a:tabLst>
            </a:pPr>
            <a:r>
              <a:rPr sz="1200" dirty="0">
                <a:latin typeface="黑体" panose="02010609060101010101" charset="-122"/>
                <a:cs typeface="黑体" panose="02010609060101010101" charset="-122"/>
              </a:rPr>
              <a:t>4、鲜奶中的铁、铜和卵磷脂能大大提高大脑的工作效率;</a:t>
            </a:r>
            <a:endParaRPr sz="1200" dirty="0">
              <a:latin typeface="黑体" panose="02010609060101010101" charset="-122"/>
              <a:cs typeface="黑体" panose="02010609060101010101" charset="-122"/>
            </a:endParaRPr>
          </a:p>
          <a:p>
            <a:pPr marL="355600" marR="5080" indent="-342900">
              <a:lnSpc>
                <a:spcPct val="111000"/>
              </a:lnSpc>
              <a:spcBef>
                <a:spcPts val="65"/>
              </a:spcBef>
              <a:buClr>
                <a:srgbClr val="1597BB"/>
              </a:buClr>
              <a:buFont typeface="Wingdings" panose="05000000000000000000"/>
              <a:buChar char=""/>
              <a:tabLst>
                <a:tab pos="354965" algn="l"/>
                <a:tab pos="355600" algn="l"/>
              </a:tabLst>
            </a:pPr>
            <a:r>
              <a:rPr sz="1200" dirty="0">
                <a:latin typeface="黑体" panose="02010609060101010101" charset="-122"/>
                <a:cs typeface="黑体" panose="02010609060101010101" charset="-122"/>
              </a:rPr>
              <a:t>5、鲜奶中的钙能增强骨骼和牙齿、减少骨骼病发生;</a:t>
            </a:r>
            <a:endParaRPr sz="1200" dirty="0">
              <a:latin typeface="黑体" panose="02010609060101010101" charset="-122"/>
              <a:cs typeface="黑体" panose="02010609060101010101" charset="-122"/>
            </a:endParaRPr>
          </a:p>
          <a:p>
            <a:pPr marL="355600" marR="5080" indent="-342900">
              <a:lnSpc>
                <a:spcPct val="111000"/>
              </a:lnSpc>
              <a:spcBef>
                <a:spcPts val="65"/>
              </a:spcBef>
              <a:buClr>
                <a:srgbClr val="1597BB"/>
              </a:buClr>
              <a:buFont typeface="Wingdings" panose="05000000000000000000"/>
              <a:buChar char=""/>
              <a:tabLst>
                <a:tab pos="354965" algn="l"/>
                <a:tab pos="355600" algn="l"/>
              </a:tabLst>
            </a:pPr>
            <a:r>
              <a:rPr sz="1200" dirty="0">
                <a:latin typeface="黑体" panose="02010609060101010101" charset="-122"/>
                <a:cs typeface="黑体" panose="02010609060101010101" charset="-122"/>
              </a:rPr>
              <a:t>6、鲜奶中的铁、铜和维生素A有美容作用;</a:t>
            </a:r>
            <a:endParaRPr sz="1200" dirty="0">
              <a:latin typeface="黑体" panose="02010609060101010101" charset="-122"/>
              <a:cs typeface="黑体" panose="02010609060101010101" charset="-122"/>
            </a:endParaRPr>
          </a:p>
          <a:p>
            <a:pPr marL="355600" marR="5080" indent="-342900">
              <a:lnSpc>
                <a:spcPct val="111000"/>
              </a:lnSpc>
              <a:spcBef>
                <a:spcPts val="65"/>
              </a:spcBef>
              <a:buClr>
                <a:srgbClr val="1597BB"/>
              </a:buClr>
              <a:buFont typeface="Wingdings" panose="05000000000000000000"/>
              <a:buChar char=""/>
              <a:tabLst>
                <a:tab pos="354965" algn="l"/>
                <a:tab pos="355600" algn="l"/>
              </a:tabLst>
            </a:pPr>
            <a:r>
              <a:rPr sz="1200" dirty="0">
                <a:latin typeface="黑体" panose="02010609060101010101" charset="-122"/>
                <a:cs typeface="黑体" panose="02010609060101010101" charset="-122"/>
              </a:rPr>
              <a:t>7、鲜奶中的酪氨酸能促进激素——血清素的大量增长;</a:t>
            </a:r>
            <a:endParaRPr sz="1200" dirty="0">
              <a:latin typeface="黑体" panose="02010609060101010101" charset="-122"/>
              <a:cs typeface="黑体" panose="02010609060101010101" charset="-122"/>
            </a:endParaRPr>
          </a:p>
          <a:p>
            <a:pPr marL="355600" marR="5080" indent="-342900">
              <a:lnSpc>
                <a:spcPct val="111000"/>
              </a:lnSpc>
              <a:spcBef>
                <a:spcPts val="65"/>
              </a:spcBef>
              <a:buClr>
                <a:srgbClr val="1597BB"/>
              </a:buClr>
              <a:buFont typeface="Wingdings" panose="05000000000000000000"/>
              <a:buChar char=""/>
              <a:tabLst>
                <a:tab pos="354965" algn="l"/>
                <a:tab pos="355600" algn="l"/>
              </a:tabLst>
            </a:pPr>
            <a:r>
              <a:rPr sz="1200" dirty="0">
                <a:latin typeface="黑体" panose="02010609060101010101" charset="-122"/>
                <a:cs typeface="黑体" panose="02010609060101010101" charset="-122"/>
              </a:rPr>
              <a:t>8、鲜奶中的镁能使心脏耐疲劳;</a:t>
            </a:r>
            <a:endParaRPr sz="1200" dirty="0">
              <a:latin typeface="黑体" panose="02010609060101010101" charset="-122"/>
              <a:cs typeface="黑体" panose="02010609060101010101" charset="-122"/>
            </a:endParaRPr>
          </a:p>
          <a:p>
            <a:pPr marL="355600" marR="5080" indent="-342900">
              <a:lnSpc>
                <a:spcPct val="111000"/>
              </a:lnSpc>
              <a:spcBef>
                <a:spcPts val="65"/>
              </a:spcBef>
              <a:buClr>
                <a:srgbClr val="1597BB"/>
              </a:buClr>
              <a:buFont typeface="Wingdings" panose="05000000000000000000"/>
              <a:buChar char=""/>
              <a:tabLst>
                <a:tab pos="354965" algn="l"/>
                <a:tab pos="355600" algn="l"/>
              </a:tabLst>
            </a:pPr>
            <a:r>
              <a:rPr sz="1200" dirty="0">
                <a:latin typeface="黑体" panose="02010609060101010101" charset="-122"/>
                <a:cs typeface="黑体" panose="02010609060101010101" charset="-122"/>
              </a:rPr>
              <a:t>9、鲜奶中的锌能使伤口更快愈合;</a:t>
            </a:r>
            <a:endParaRPr sz="1200" dirty="0">
              <a:latin typeface="黑体" panose="02010609060101010101" charset="-122"/>
              <a:cs typeface="黑体" panose="02010609060101010101" charset="-122"/>
            </a:endParaRPr>
          </a:p>
          <a:p>
            <a:pPr marL="355600" marR="5080" indent="-342900">
              <a:lnSpc>
                <a:spcPct val="111000"/>
              </a:lnSpc>
              <a:spcBef>
                <a:spcPts val="65"/>
              </a:spcBef>
              <a:buClr>
                <a:srgbClr val="1597BB"/>
              </a:buClr>
              <a:buFont typeface="Wingdings" panose="05000000000000000000"/>
              <a:buChar char=""/>
              <a:tabLst>
                <a:tab pos="354965" algn="l"/>
                <a:tab pos="355600" algn="l"/>
              </a:tabLst>
            </a:pPr>
            <a:r>
              <a:rPr sz="1200" dirty="0">
                <a:latin typeface="黑体" panose="02010609060101010101" charset="-122"/>
                <a:cs typeface="黑体" panose="02010609060101010101" charset="-122"/>
              </a:rPr>
              <a:t>10、鲜奶中的维生素B能提高视力;</a:t>
            </a:r>
            <a:endParaRPr sz="1200" dirty="0">
              <a:latin typeface="黑体" panose="02010609060101010101" charset="-122"/>
              <a:cs typeface="黑体" panose="02010609060101010101" charset="-122"/>
            </a:endParaRPr>
          </a:p>
          <a:p>
            <a:pPr marL="355600" marR="5080" indent="-342900">
              <a:lnSpc>
                <a:spcPct val="111000"/>
              </a:lnSpc>
              <a:spcBef>
                <a:spcPts val="65"/>
              </a:spcBef>
              <a:buClr>
                <a:srgbClr val="1597BB"/>
              </a:buClr>
              <a:buFont typeface="Wingdings" panose="05000000000000000000"/>
              <a:buChar char=""/>
              <a:tabLst>
                <a:tab pos="354965" algn="l"/>
                <a:tab pos="355600" algn="l"/>
              </a:tabLst>
            </a:pPr>
            <a:r>
              <a:rPr sz="1200" dirty="0">
                <a:latin typeface="黑体" panose="02010609060101010101" charset="-122"/>
                <a:cs typeface="黑体" panose="02010609060101010101" charset="-122"/>
              </a:rPr>
              <a:t>11、喝牛奶能预防动脉硬化;</a:t>
            </a:r>
            <a:endParaRPr sz="1200" dirty="0">
              <a:latin typeface="黑体" panose="02010609060101010101" charset="-122"/>
              <a:cs typeface="黑体" panose="02010609060101010101" charset="-122"/>
            </a:endParaRPr>
          </a:p>
          <a:p>
            <a:pPr marL="355600" marR="5080" indent="-342900">
              <a:lnSpc>
                <a:spcPct val="111000"/>
              </a:lnSpc>
              <a:spcBef>
                <a:spcPts val="65"/>
              </a:spcBef>
              <a:buClr>
                <a:srgbClr val="1597BB"/>
              </a:buClr>
              <a:buFont typeface="Wingdings" panose="05000000000000000000"/>
              <a:buChar char=""/>
              <a:tabLst>
                <a:tab pos="354965" algn="l"/>
                <a:tab pos="355600" algn="l"/>
              </a:tabLst>
            </a:pPr>
            <a:r>
              <a:rPr sz="1200" dirty="0">
                <a:latin typeface="黑体" panose="02010609060101010101" charset="-122"/>
                <a:cs typeface="黑体" panose="02010609060101010101" charset="-122"/>
              </a:rPr>
              <a:t>12、</a:t>
            </a:r>
            <a:r>
              <a:rPr sz="1200" dirty="0">
                <a:latin typeface="黑体" panose="02010609060101010101" charset="-122"/>
                <a:cs typeface="黑体" panose="02010609060101010101" charset="-122"/>
                <a:sym typeface="+mn-ea"/>
              </a:rPr>
              <a:t>鲜奶中的钾可使动脉血管在高压时保质稳定</a:t>
            </a:r>
            <a:r>
              <a:rPr lang="zh-CN" sz="1200" dirty="0">
                <a:latin typeface="黑体" panose="02010609060101010101" charset="-122"/>
                <a:cs typeface="黑体" panose="02010609060101010101" charset="-122"/>
                <a:sym typeface="+mn-ea"/>
              </a:rPr>
              <a:t>。</a:t>
            </a:r>
            <a:endParaRPr lang="zh-CN" sz="1200" dirty="0">
              <a:latin typeface="黑体" panose="02010609060101010101" charset="-122"/>
              <a:cs typeface="黑体" panose="02010609060101010101" charset="-122"/>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230616" y="438268"/>
            <a:ext cx="6827296" cy="245745"/>
          </a:xfrm>
        </p:spPr>
        <p:txBody>
          <a:bodyPr/>
          <a:p>
            <a:r>
              <a:rPr lang="en-US" b="1" spc="-10" dirty="0">
                <a:solidFill>
                  <a:srgbClr val="FF0000"/>
                </a:solidFill>
                <a:sym typeface="+mn-ea"/>
              </a:rPr>
              <a:t>    </a:t>
            </a:r>
            <a:r>
              <a:rPr b="1" spc="-10" dirty="0">
                <a:solidFill>
                  <a:srgbClr val="FF0000"/>
                </a:solidFill>
                <a:sym typeface="+mn-ea"/>
              </a:rPr>
              <a:t>Q</a:t>
            </a:r>
            <a:r>
              <a:rPr lang="en-US" b="1" spc="-10" dirty="0">
                <a:solidFill>
                  <a:srgbClr val="FF0000"/>
                </a:solidFill>
                <a:sym typeface="+mn-ea"/>
              </a:rPr>
              <a:t>4</a:t>
            </a:r>
            <a:r>
              <a:rPr b="1" spc="-10" dirty="0">
                <a:solidFill>
                  <a:srgbClr val="FF0000"/>
                </a:solidFill>
                <a:sym typeface="+mn-ea"/>
              </a:rPr>
              <a:t>:</a:t>
            </a:r>
            <a:r>
              <a:rPr lang="zh-CN" b="1" spc="-10" dirty="0">
                <a:solidFill>
                  <a:srgbClr val="FF0000"/>
                </a:solidFill>
                <a:sym typeface="+mn-ea"/>
              </a:rPr>
              <a:t>喝活性益生菌酸奶的好处</a:t>
            </a:r>
            <a:endParaRPr lang="zh-CN" b="1" spc="-10" dirty="0">
              <a:solidFill>
                <a:srgbClr val="FF0000"/>
              </a:solidFill>
              <a:sym typeface="+mn-ea"/>
            </a:endParaRPr>
          </a:p>
        </p:txBody>
      </p:sp>
      <p:sp>
        <p:nvSpPr>
          <p:cNvPr id="166" name=" 166"/>
          <p:cNvSpPr/>
          <p:nvPr/>
        </p:nvSpPr>
        <p:spPr>
          <a:xfrm>
            <a:off x="486410" y="523240"/>
            <a:ext cx="76200" cy="76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pic>
        <p:nvPicPr>
          <p:cNvPr id="4" name="图片 3" descr="微信图片_20211007160428"/>
          <p:cNvPicPr>
            <a:picLocks noChangeAspect="1"/>
          </p:cNvPicPr>
          <p:nvPr/>
        </p:nvPicPr>
        <p:blipFill>
          <a:blip r:embed="rId1"/>
          <a:stretch>
            <a:fillRect/>
          </a:stretch>
        </p:blipFill>
        <p:spPr>
          <a:xfrm>
            <a:off x="4977765" y="982345"/>
            <a:ext cx="3644265" cy="3387725"/>
          </a:xfrm>
          <a:prstGeom prst="rect">
            <a:avLst/>
          </a:prstGeom>
        </p:spPr>
      </p:pic>
      <p:sp>
        <p:nvSpPr>
          <p:cNvPr id="5" name="文本框 4"/>
          <p:cNvSpPr txBox="1"/>
          <p:nvPr/>
        </p:nvSpPr>
        <p:spPr>
          <a:xfrm>
            <a:off x="230505" y="982345"/>
            <a:ext cx="4657725" cy="3553460"/>
          </a:xfrm>
          <a:prstGeom prst="rect">
            <a:avLst/>
          </a:prstGeom>
          <a:noFill/>
        </p:spPr>
        <p:txBody>
          <a:bodyPr wrap="square" rtlCol="0">
            <a:spAutoFit/>
          </a:bodyPr>
          <a:p>
            <a:pPr algn="l"/>
            <a:r>
              <a:rPr lang="zh-CN" altLang="en-US" sz="900"/>
              <a:t>1. 促进骨骼发育。奶制品的钙含量高，可以帮助骨骼发育。</a:t>
            </a:r>
            <a:endParaRPr lang="zh-CN" altLang="en-US" sz="900"/>
          </a:p>
          <a:p>
            <a:pPr algn="l"/>
            <a:r>
              <a:rPr lang="zh-CN" altLang="en-US" sz="900"/>
              <a:t>2. 激发生长潜能。长身高所需的营养素，存在于动物性食物中，奶制品作用明显，所含的油脂氨基酸和增高氨基酸的比例完备。</a:t>
            </a:r>
            <a:endParaRPr lang="zh-CN" altLang="en-US" sz="900"/>
          </a:p>
          <a:p>
            <a:pPr algn="l"/>
            <a:r>
              <a:rPr lang="zh-CN" altLang="en-US" sz="900"/>
              <a:t>3. 提高骨密度峰值。儿童在骨骼成熟之前，尽可能的提高骨密度峰值，对抗随年龄增长带来的骨质疏松。</a:t>
            </a:r>
            <a:endParaRPr lang="zh-CN" altLang="en-US" sz="900"/>
          </a:p>
          <a:p>
            <a:pPr algn="l"/>
            <a:r>
              <a:rPr lang="zh-CN" altLang="en-US" sz="900"/>
              <a:t>4、</a:t>
            </a:r>
            <a:r>
              <a:rPr lang="zh-CN" altLang="en-US" sz="900">
                <a:sym typeface="+mn-ea"/>
              </a:rPr>
              <a:t>喝活性益生菌酸奶</a:t>
            </a:r>
            <a:r>
              <a:rPr lang="zh-CN" altLang="en-US" sz="900"/>
              <a:t>可以促进消化吸收，改善我们的肠胃功能。改善便秘，活性酸奶能促进胃肠道蠕动，因此能改善便秘。儿童便秘除了让孩子造成排便困难，肛门和肠粘膜受损，精神痛苦之外，严重的还会痔疮、肛裂的发生，长期便秘影响营养物质的吸收，耽误学生的健康成长。儿童之所以便秘的原因主要是：服用食物过于精细；喝水少；偏食；没有养成排便的习惯；肠道疾病等。</a:t>
            </a:r>
            <a:endParaRPr lang="zh-CN" altLang="en-US" sz="900"/>
          </a:p>
          <a:p>
            <a:pPr algn="l"/>
            <a:r>
              <a:rPr lang="zh-CN" altLang="en-US" sz="900"/>
              <a:t>5、喝活性益生菌酸奶还可以改善我们的乳糖不耐症，也就是说可以提高我们自身对于乳制品的适应能力，这是因为酸奶中含有的乳酸可以分泌乳糖酶，能够提高人体对于乳制品的消化能力。</a:t>
            </a:r>
            <a:endParaRPr lang="zh-CN" altLang="en-US" sz="900"/>
          </a:p>
          <a:p>
            <a:pPr algn="l"/>
            <a:r>
              <a:rPr lang="zh-CN" altLang="en-US" sz="900"/>
              <a:t>6、酸奶中富含的活性益生菌群可以帮助有益菌抑制坏菌生长，从而改善肠内的菌群比例，促进肠胃的正常蠕动，营养物质的消化和吸收以及预防便秘的发生。</a:t>
            </a:r>
            <a:endParaRPr lang="zh-CN" altLang="en-US" sz="900"/>
          </a:p>
          <a:p>
            <a:pPr algn="l"/>
            <a:r>
              <a:rPr lang="zh-CN" altLang="en-US" sz="900"/>
              <a:t>7、腹泻也是学生最常见的疾病，如果学生长期饮用益生菌酸奶的话，酸奶中的益生菌就可以有效抑制有害菌的产生，因而可以预防腹泻或缩短慢性腹泻持续的时间，减少急性腹泻的发病率。</a:t>
            </a:r>
            <a:endParaRPr lang="zh-CN" altLang="en-US" sz="900"/>
          </a:p>
          <a:p>
            <a:pPr algn="l"/>
            <a:r>
              <a:rPr lang="zh-CN" altLang="en-US" sz="900"/>
              <a:t>8、喝益生菌酸奶增强免疫力：可形成H2O2、游离脂肪酸、有机酸以及细菌素遏止其他具有危害性的细菌的滋长，可激发植物或动物的非特异性免疫系统，增强自然损害细胞的活性功能，促进免疫球蛋白的分泌，加强肠道的屏蔽性能。</a:t>
            </a:r>
            <a:endParaRPr lang="zh-CN" altLang="en-US" sz="900"/>
          </a:p>
          <a:p>
            <a:pPr algn="l"/>
            <a:r>
              <a:rPr lang="zh-CN" altLang="en-US" sz="900"/>
              <a:t>9、喝益生菌酸奶可以有效缓解过敏：过敏是人体的免疫系统产生紊乱、失调的情况，是一种免疫性病理反应。当外来成分、生物体激发过敏体质人员的免疫系统时，机体便会生成较多的免疫球蛋白，散出组织胺从而导致身体过敏。益生菌治疗法是一种如今盛行帮辅诊治身体过敏的良好措施，通过该措施可有效平衡免疫蛋白抗体，改善病情。</a:t>
            </a:r>
            <a:endParaRPr lang="zh-CN" altLang="en-US" sz="9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27050" y="1206500"/>
            <a:ext cx="8255000" cy="3727450"/>
            <a:chOff x="527050" y="1206500"/>
            <a:chExt cx="8255000" cy="3727450"/>
          </a:xfrm>
        </p:grpSpPr>
        <p:sp>
          <p:nvSpPr>
            <p:cNvPr id="3" name="object 3"/>
            <p:cNvSpPr/>
            <p:nvPr/>
          </p:nvSpPr>
          <p:spPr>
            <a:xfrm>
              <a:off x="527050" y="1568450"/>
              <a:ext cx="8255000" cy="3365500"/>
            </a:xfrm>
            <a:custGeom>
              <a:avLst/>
              <a:gdLst/>
              <a:ahLst/>
              <a:cxnLst/>
              <a:rect l="l" t="t" r="r" b="b"/>
              <a:pathLst>
                <a:path w="8255000" h="3365500">
                  <a:moveTo>
                    <a:pt x="0" y="0"/>
                  </a:moveTo>
                  <a:lnTo>
                    <a:pt x="8255000" y="0"/>
                  </a:lnTo>
                  <a:lnTo>
                    <a:pt x="8255000" y="3365500"/>
                  </a:lnTo>
                  <a:lnTo>
                    <a:pt x="0" y="3365500"/>
                  </a:lnTo>
                  <a:lnTo>
                    <a:pt x="0" y="0"/>
                  </a:lnTo>
                  <a:close/>
                </a:path>
              </a:pathLst>
            </a:custGeom>
            <a:ln w="12700">
              <a:solidFill>
                <a:srgbClr val="1B68D9"/>
              </a:solidFill>
            </a:ln>
          </p:spPr>
          <p:txBody>
            <a:bodyPr wrap="square" lIns="0" tIns="0" rIns="0" bIns="0" rtlCol="0"/>
            <a:lstStyle/>
            <a:p/>
          </p:txBody>
        </p:sp>
        <p:pic>
          <p:nvPicPr>
            <p:cNvPr id="4" name="object 4"/>
            <p:cNvPicPr/>
            <p:nvPr/>
          </p:nvPicPr>
          <p:blipFill>
            <a:blip r:embed="rId1" cstate="print"/>
            <a:stretch>
              <a:fillRect/>
            </a:stretch>
          </p:blipFill>
          <p:spPr>
            <a:xfrm>
              <a:off x="1016000" y="1295400"/>
              <a:ext cx="2260600" cy="533400"/>
            </a:xfrm>
            <a:prstGeom prst="rect">
              <a:avLst/>
            </a:prstGeom>
          </p:spPr>
        </p:pic>
        <p:sp>
          <p:nvSpPr>
            <p:cNvPr id="5" name="object 5"/>
            <p:cNvSpPr/>
            <p:nvPr/>
          </p:nvSpPr>
          <p:spPr>
            <a:xfrm>
              <a:off x="863600" y="1206500"/>
              <a:ext cx="2260600" cy="533400"/>
            </a:xfrm>
            <a:custGeom>
              <a:avLst/>
              <a:gdLst/>
              <a:ahLst/>
              <a:cxnLst/>
              <a:rect l="l" t="t" r="r" b="b"/>
              <a:pathLst>
                <a:path w="2260600" h="533400">
                  <a:moveTo>
                    <a:pt x="2208488" y="0"/>
                  </a:moveTo>
                  <a:lnTo>
                    <a:pt x="52111" y="0"/>
                  </a:lnTo>
                  <a:lnTo>
                    <a:pt x="31827" y="4095"/>
                  </a:lnTo>
                  <a:lnTo>
                    <a:pt x="15263" y="15263"/>
                  </a:lnTo>
                  <a:lnTo>
                    <a:pt x="4095" y="31827"/>
                  </a:lnTo>
                  <a:lnTo>
                    <a:pt x="0" y="52111"/>
                  </a:lnTo>
                  <a:lnTo>
                    <a:pt x="0" y="481288"/>
                  </a:lnTo>
                  <a:lnTo>
                    <a:pt x="4095" y="501572"/>
                  </a:lnTo>
                  <a:lnTo>
                    <a:pt x="15263" y="518136"/>
                  </a:lnTo>
                  <a:lnTo>
                    <a:pt x="31827" y="529304"/>
                  </a:lnTo>
                  <a:lnTo>
                    <a:pt x="52111" y="533400"/>
                  </a:lnTo>
                  <a:lnTo>
                    <a:pt x="2208488" y="533400"/>
                  </a:lnTo>
                  <a:lnTo>
                    <a:pt x="2228772" y="529304"/>
                  </a:lnTo>
                  <a:lnTo>
                    <a:pt x="2245336" y="518136"/>
                  </a:lnTo>
                  <a:lnTo>
                    <a:pt x="2256504" y="501572"/>
                  </a:lnTo>
                  <a:lnTo>
                    <a:pt x="2260600" y="481288"/>
                  </a:lnTo>
                  <a:lnTo>
                    <a:pt x="2260600" y="52111"/>
                  </a:lnTo>
                  <a:lnTo>
                    <a:pt x="2256504" y="31827"/>
                  </a:lnTo>
                  <a:lnTo>
                    <a:pt x="2245336" y="15263"/>
                  </a:lnTo>
                  <a:lnTo>
                    <a:pt x="2228772" y="4095"/>
                  </a:lnTo>
                  <a:lnTo>
                    <a:pt x="2208488" y="0"/>
                  </a:lnTo>
                  <a:close/>
                </a:path>
              </a:pathLst>
            </a:custGeom>
            <a:solidFill>
              <a:srgbClr val="1597BB"/>
            </a:solidFill>
          </p:spPr>
          <p:txBody>
            <a:bodyPr wrap="square" lIns="0" tIns="0" rIns="0" bIns="0" rtlCol="0"/>
            <a:lstStyle/>
            <a:p/>
          </p:txBody>
        </p:sp>
        <p:pic>
          <p:nvPicPr>
            <p:cNvPr id="6" name="object 6"/>
            <p:cNvPicPr/>
            <p:nvPr/>
          </p:nvPicPr>
          <p:blipFill>
            <a:blip r:embed="rId2" cstate="print"/>
            <a:stretch>
              <a:fillRect/>
            </a:stretch>
          </p:blipFill>
          <p:spPr>
            <a:xfrm>
              <a:off x="990600" y="1879600"/>
              <a:ext cx="1460500" cy="1333500"/>
            </a:xfrm>
            <a:prstGeom prst="rect">
              <a:avLst/>
            </a:prstGeom>
          </p:spPr>
        </p:pic>
        <p:pic>
          <p:nvPicPr>
            <p:cNvPr id="7" name="object 7"/>
            <p:cNvPicPr/>
            <p:nvPr/>
          </p:nvPicPr>
          <p:blipFill>
            <a:blip r:embed="rId3" cstate="print"/>
            <a:stretch>
              <a:fillRect/>
            </a:stretch>
          </p:blipFill>
          <p:spPr>
            <a:xfrm>
              <a:off x="3505200" y="1816100"/>
              <a:ext cx="1739900" cy="1460500"/>
            </a:xfrm>
            <a:prstGeom prst="rect">
              <a:avLst/>
            </a:prstGeom>
          </p:spPr>
        </p:pic>
        <p:pic>
          <p:nvPicPr>
            <p:cNvPr id="8" name="object 8"/>
            <p:cNvPicPr/>
            <p:nvPr/>
          </p:nvPicPr>
          <p:blipFill>
            <a:blip r:embed="rId4" cstate="print"/>
            <a:stretch>
              <a:fillRect/>
            </a:stretch>
          </p:blipFill>
          <p:spPr>
            <a:xfrm>
              <a:off x="5765800" y="1968500"/>
              <a:ext cx="1485900" cy="1308100"/>
            </a:xfrm>
            <a:prstGeom prst="rect">
              <a:avLst/>
            </a:prstGeom>
          </p:spPr>
        </p:pic>
        <p:pic>
          <p:nvPicPr>
            <p:cNvPr id="9" name="object 9"/>
            <p:cNvPicPr/>
            <p:nvPr/>
          </p:nvPicPr>
          <p:blipFill>
            <a:blip r:embed="rId5" cstate="print"/>
            <a:stretch>
              <a:fillRect/>
            </a:stretch>
          </p:blipFill>
          <p:spPr>
            <a:xfrm>
              <a:off x="7048500" y="1981200"/>
              <a:ext cx="1524000" cy="1320800"/>
            </a:xfrm>
            <a:prstGeom prst="rect">
              <a:avLst/>
            </a:prstGeom>
          </p:spPr>
        </p:pic>
        <p:pic>
          <p:nvPicPr>
            <p:cNvPr id="10" name="object 10"/>
            <p:cNvPicPr/>
            <p:nvPr/>
          </p:nvPicPr>
          <p:blipFill>
            <a:blip r:embed="rId6" cstate="print"/>
            <a:stretch>
              <a:fillRect/>
            </a:stretch>
          </p:blipFill>
          <p:spPr>
            <a:xfrm>
              <a:off x="681990" y="3333750"/>
              <a:ext cx="2247900" cy="1320800"/>
            </a:xfrm>
            <a:prstGeom prst="rect">
              <a:avLst/>
            </a:prstGeom>
          </p:spPr>
        </p:pic>
      </p:grpSp>
      <p:sp>
        <p:nvSpPr>
          <p:cNvPr id="11" name="object 11"/>
          <p:cNvSpPr txBox="1"/>
          <p:nvPr/>
        </p:nvSpPr>
        <p:spPr>
          <a:xfrm>
            <a:off x="828282" y="3714701"/>
            <a:ext cx="1854200" cy="576580"/>
          </a:xfrm>
          <a:prstGeom prst="rect">
            <a:avLst/>
          </a:prstGeom>
        </p:spPr>
        <p:txBody>
          <a:bodyPr vert="horz" wrap="square" lIns="0" tIns="11430" rIns="0" bIns="0" rtlCol="0">
            <a:spAutoFit/>
          </a:bodyPr>
          <a:lstStyle/>
          <a:p>
            <a:pPr marL="12700" marR="5080" algn="just">
              <a:lnSpc>
                <a:spcPct val="101000"/>
              </a:lnSpc>
              <a:spcBef>
                <a:spcPts val="90"/>
              </a:spcBef>
            </a:pPr>
            <a:r>
              <a:rPr sz="1200" dirty="0">
                <a:latin typeface="黑体" panose="02010609060101010101" charset="-122"/>
                <a:cs typeface="黑体" panose="02010609060101010101" charset="-122"/>
              </a:rPr>
              <a:t>一个孩子断奶后如果不继续 每天喝牛奶，身体里的乳糖 酶就会逐渐减少</a:t>
            </a:r>
            <a:endParaRPr sz="1200">
              <a:latin typeface="黑体" panose="02010609060101010101" charset="-122"/>
              <a:cs typeface="黑体" panose="02010609060101010101" charset="-122"/>
            </a:endParaRPr>
          </a:p>
        </p:txBody>
      </p:sp>
      <p:pic>
        <p:nvPicPr>
          <p:cNvPr id="12" name="object 12"/>
          <p:cNvPicPr/>
          <p:nvPr/>
        </p:nvPicPr>
        <p:blipFill>
          <a:blip r:embed="rId7" cstate="print"/>
          <a:stretch>
            <a:fillRect/>
          </a:stretch>
        </p:blipFill>
        <p:spPr>
          <a:xfrm>
            <a:off x="3124200" y="3340100"/>
            <a:ext cx="2247900" cy="1320800"/>
          </a:xfrm>
          <a:prstGeom prst="rect">
            <a:avLst/>
          </a:prstGeom>
        </p:spPr>
      </p:pic>
      <p:sp>
        <p:nvSpPr>
          <p:cNvPr id="13" name="object 13"/>
          <p:cNvSpPr txBox="1"/>
          <p:nvPr/>
        </p:nvSpPr>
        <p:spPr>
          <a:xfrm>
            <a:off x="3320209" y="3530036"/>
            <a:ext cx="2006600" cy="944880"/>
          </a:xfrm>
          <a:prstGeom prst="rect">
            <a:avLst/>
          </a:prstGeom>
        </p:spPr>
        <p:txBody>
          <a:bodyPr vert="horz" wrap="square" lIns="0" tIns="11430" rIns="0" bIns="0" rtlCol="0">
            <a:spAutoFit/>
          </a:bodyPr>
          <a:lstStyle/>
          <a:p>
            <a:pPr marL="12700" marR="5080">
              <a:lnSpc>
                <a:spcPct val="101000"/>
              </a:lnSpc>
              <a:spcBef>
                <a:spcPts val="90"/>
              </a:spcBef>
            </a:pPr>
            <a:r>
              <a:rPr sz="1200" dirty="0">
                <a:latin typeface="黑体" panose="02010609060101010101" charset="-122"/>
                <a:cs typeface="黑体" panose="02010609060101010101" charset="-122"/>
              </a:rPr>
              <a:t>突然开始饮用“学生奶”，  由于缺乏帮助消化牛奶中乳 糖的乳糖酶，就会出现腹痛、 腹泻等不适现象，医学上称 之为“乳糖不耐受症”</a:t>
            </a:r>
            <a:endParaRPr sz="1200">
              <a:latin typeface="黑体" panose="02010609060101010101" charset="-122"/>
              <a:cs typeface="黑体" panose="02010609060101010101" charset="-122"/>
            </a:endParaRPr>
          </a:p>
        </p:txBody>
      </p:sp>
      <p:pic>
        <p:nvPicPr>
          <p:cNvPr id="14" name="object 14"/>
          <p:cNvPicPr/>
          <p:nvPr/>
        </p:nvPicPr>
        <p:blipFill>
          <a:blip r:embed="rId8" cstate="print"/>
          <a:stretch>
            <a:fillRect/>
          </a:stretch>
        </p:blipFill>
        <p:spPr>
          <a:xfrm>
            <a:off x="5664200" y="3314700"/>
            <a:ext cx="2908300" cy="1346200"/>
          </a:xfrm>
          <a:prstGeom prst="rect">
            <a:avLst/>
          </a:prstGeom>
        </p:spPr>
      </p:pic>
      <p:sp>
        <p:nvSpPr>
          <p:cNvPr id="15" name="object 15"/>
          <p:cNvSpPr txBox="1"/>
          <p:nvPr/>
        </p:nvSpPr>
        <p:spPr>
          <a:xfrm>
            <a:off x="5887411" y="3521453"/>
            <a:ext cx="2463800" cy="944880"/>
          </a:xfrm>
          <a:prstGeom prst="rect">
            <a:avLst/>
          </a:prstGeom>
        </p:spPr>
        <p:txBody>
          <a:bodyPr vert="horz" wrap="square" lIns="0" tIns="11430" rIns="0" bIns="0" rtlCol="0">
            <a:spAutoFit/>
          </a:bodyPr>
          <a:lstStyle/>
          <a:p>
            <a:pPr marL="12700" marR="5080" algn="just">
              <a:lnSpc>
                <a:spcPct val="101000"/>
              </a:lnSpc>
              <a:spcBef>
                <a:spcPts val="90"/>
              </a:spcBef>
            </a:pPr>
            <a:r>
              <a:rPr sz="1200" dirty="0">
                <a:latin typeface="黑体" panose="02010609060101010101" charset="-122"/>
                <a:cs typeface="黑体" panose="02010609060101010101" charset="-122"/>
              </a:rPr>
              <a:t>不用害怕，这不是牛奶的质量问题， 只要我们注意不要空腹饮奶，适当降 低饮奶量，并同时吃些面包饼干等干 粮，循序渐进，就可以改善“乳糖不 耐受症”。</a:t>
            </a:r>
            <a:endParaRPr sz="1200">
              <a:latin typeface="黑体" panose="02010609060101010101" charset="-122"/>
              <a:cs typeface="黑体" panose="02010609060101010101" charset="-122"/>
            </a:endParaRPr>
          </a:p>
        </p:txBody>
      </p:sp>
      <p:sp>
        <p:nvSpPr>
          <p:cNvPr id="16" name="object 16"/>
          <p:cNvSpPr txBox="1"/>
          <p:nvPr/>
        </p:nvSpPr>
        <p:spPr>
          <a:xfrm>
            <a:off x="523424" y="805840"/>
            <a:ext cx="2565400" cy="804545"/>
          </a:xfrm>
          <a:prstGeom prst="rect">
            <a:avLst/>
          </a:prstGeom>
        </p:spPr>
        <p:txBody>
          <a:bodyPr vert="horz" wrap="square" lIns="0" tIns="12700" rIns="0" bIns="0" rtlCol="0">
            <a:spAutoFit/>
          </a:bodyPr>
          <a:lstStyle/>
          <a:p>
            <a:pPr marL="12700">
              <a:lnSpc>
                <a:spcPct val="100000"/>
              </a:lnSpc>
              <a:spcBef>
                <a:spcPts val="100"/>
              </a:spcBef>
            </a:pPr>
            <a:r>
              <a:rPr sz="1600" dirty="0">
                <a:solidFill>
                  <a:srgbClr val="000010"/>
                </a:solidFill>
                <a:latin typeface="黑体" panose="02010609060101010101" charset="-122"/>
                <a:cs typeface="黑体" panose="02010609060101010101" charset="-122"/>
              </a:rPr>
              <a:t>掌握安全饮用的相关知识</a:t>
            </a:r>
            <a:endParaRPr sz="1600">
              <a:latin typeface="黑体" panose="02010609060101010101" charset="-122"/>
              <a:cs typeface="黑体" panose="02010609060101010101" charset="-122"/>
            </a:endParaRPr>
          </a:p>
          <a:p>
            <a:pPr>
              <a:lnSpc>
                <a:spcPct val="100000"/>
              </a:lnSpc>
              <a:spcBef>
                <a:spcPts val="50"/>
              </a:spcBef>
            </a:pPr>
            <a:endParaRPr sz="1700">
              <a:latin typeface="黑体" panose="02010609060101010101" charset="-122"/>
              <a:cs typeface="黑体" panose="02010609060101010101" charset="-122"/>
            </a:endParaRPr>
          </a:p>
          <a:p>
            <a:pPr marL="777240">
              <a:lnSpc>
                <a:spcPct val="100000"/>
              </a:lnSpc>
              <a:spcBef>
                <a:spcPts val="5"/>
              </a:spcBef>
            </a:pPr>
            <a:r>
              <a:rPr sz="1800" dirty="0">
                <a:solidFill>
                  <a:srgbClr val="FFFFFF"/>
                </a:solidFill>
                <a:latin typeface="黑体" panose="02010609060101010101" charset="-122"/>
                <a:cs typeface="黑体" panose="02010609060101010101" charset="-122"/>
              </a:rPr>
              <a:t>乳糖不耐受症</a:t>
            </a:r>
            <a:endParaRPr sz="1800">
              <a:latin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3500" y="1231900"/>
            <a:ext cx="6832600" cy="3378200"/>
            <a:chOff x="63500" y="1231900"/>
            <a:chExt cx="6832600" cy="3378200"/>
          </a:xfrm>
        </p:grpSpPr>
        <p:pic>
          <p:nvPicPr>
            <p:cNvPr id="3" name="object 3"/>
            <p:cNvPicPr/>
            <p:nvPr/>
          </p:nvPicPr>
          <p:blipFill>
            <a:blip r:embed="rId1" cstate="print"/>
            <a:stretch>
              <a:fillRect/>
            </a:stretch>
          </p:blipFill>
          <p:spPr>
            <a:xfrm>
              <a:off x="63500" y="1231900"/>
              <a:ext cx="2400300" cy="3378200"/>
            </a:xfrm>
            <a:prstGeom prst="rect">
              <a:avLst/>
            </a:prstGeom>
          </p:spPr>
        </p:pic>
        <p:pic>
          <p:nvPicPr>
            <p:cNvPr id="4" name="object 4"/>
            <p:cNvPicPr/>
            <p:nvPr/>
          </p:nvPicPr>
          <p:blipFill>
            <a:blip r:embed="rId2" cstate="print"/>
            <a:stretch>
              <a:fillRect/>
            </a:stretch>
          </p:blipFill>
          <p:spPr>
            <a:xfrm>
              <a:off x="101600" y="1270000"/>
              <a:ext cx="2273300" cy="3251199"/>
            </a:xfrm>
            <a:prstGeom prst="rect">
              <a:avLst/>
            </a:prstGeom>
          </p:spPr>
        </p:pic>
        <p:sp>
          <p:nvSpPr>
            <p:cNvPr id="5" name="object 5"/>
            <p:cNvSpPr/>
            <p:nvPr/>
          </p:nvSpPr>
          <p:spPr>
            <a:xfrm>
              <a:off x="2413000" y="1701800"/>
              <a:ext cx="4470400" cy="2819400"/>
            </a:xfrm>
            <a:custGeom>
              <a:avLst/>
              <a:gdLst/>
              <a:ahLst/>
              <a:cxnLst/>
              <a:rect l="l" t="t" r="r" b="b"/>
              <a:pathLst>
                <a:path w="4470400" h="2819400">
                  <a:moveTo>
                    <a:pt x="0" y="0"/>
                  </a:moveTo>
                  <a:lnTo>
                    <a:pt x="4470400" y="0"/>
                  </a:lnTo>
                  <a:lnTo>
                    <a:pt x="4470400" y="2819400"/>
                  </a:lnTo>
                  <a:lnTo>
                    <a:pt x="0" y="2819400"/>
                  </a:lnTo>
                  <a:lnTo>
                    <a:pt x="0" y="0"/>
                  </a:lnTo>
                  <a:close/>
                </a:path>
              </a:pathLst>
            </a:custGeom>
            <a:ln w="25400">
              <a:solidFill>
                <a:srgbClr val="1597BB"/>
              </a:solidFill>
            </a:ln>
          </p:spPr>
          <p:txBody>
            <a:bodyPr wrap="square" lIns="0" tIns="0" rIns="0" bIns="0" rtlCol="0"/>
            <a:lstStyle/>
            <a:p/>
          </p:txBody>
        </p:sp>
        <p:sp>
          <p:nvSpPr>
            <p:cNvPr id="6" name="object 6"/>
            <p:cNvSpPr/>
            <p:nvPr/>
          </p:nvSpPr>
          <p:spPr>
            <a:xfrm>
              <a:off x="2419350" y="1276350"/>
              <a:ext cx="4470400" cy="431800"/>
            </a:xfrm>
            <a:custGeom>
              <a:avLst/>
              <a:gdLst/>
              <a:ahLst/>
              <a:cxnLst/>
              <a:rect l="l" t="t" r="r" b="b"/>
              <a:pathLst>
                <a:path w="4470400" h="431800">
                  <a:moveTo>
                    <a:pt x="4470400" y="0"/>
                  </a:moveTo>
                  <a:lnTo>
                    <a:pt x="0" y="0"/>
                  </a:lnTo>
                  <a:lnTo>
                    <a:pt x="0" y="431800"/>
                  </a:lnTo>
                  <a:lnTo>
                    <a:pt x="4470400" y="431800"/>
                  </a:lnTo>
                  <a:lnTo>
                    <a:pt x="4470400" y="0"/>
                  </a:lnTo>
                  <a:close/>
                </a:path>
              </a:pathLst>
            </a:custGeom>
            <a:solidFill>
              <a:srgbClr val="1597BB"/>
            </a:solidFill>
          </p:spPr>
          <p:txBody>
            <a:bodyPr wrap="square" lIns="0" tIns="0" rIns="0" bIns="0" rtlCol="0"/>
            <a:lstStyle/>
            <a:p/>
          </p:txBody>
        </p:sp>
        <p:sp>
          <p:nvSpPr>
            <p:cNvPr id="7" name="object 7"/>
            <p:cNvSpPr/>
            <p:nvPr/>
          </p:nvSpPr>
          <p:spPr>
            <a:xfrm>
              <a:off x="2419350" y="1276350"/>
              <a:ext cx="4470400" cy="431800"/>
            </a:xfrm>
            <a:custGeom>
              <a:avLst/>
              <a:gdLst/>
              <a:ahLst/>
              <a:cxnLst/>
              <a:rect l="l" t="t" r="r" b="b"/>
              <a:pathLst>
                <a:path w="4470400" h="431800">
                  <a:moveTo>
                    <a:pt x="0" y="0"/>
                  </a:moveTo>
                  <a:lnTo>
                    <a:pt x="4470400" y="0"/>
                  </a:lnTo>
                  <a:lnTo>
                    <a:pt x="4470400" y="431800"/>
                  </a:lnTo>
                  <a:lnTo>
                    <a:pt x="0" y="431800"/>
                  </a:lnTo>
                  <a:lnTo>
                    <a:pt x="0" y="0"/>
                  </a:lnTo>
                  <a:close/>
                </a:path>
              </a:pathLst>
            </a:custGeom>
            <a:ln w="12700">
              <a:solidFill>
                <a:srgbClr val="1597BB"/>
              </a:solidFill>
            </a:ln>
          </p:spPr>
          <p:txBody>
            <a:bodyPr wrap="square" lIns="0" tIns="0" rIns="0" bIns="0" rtlCol="0"/>
            <a:lstStyle/>
            <a:p/>
          </p:txBody>
        </p:sp>
      </p:grpSp>
      <p:sp>
        <p:nvSpPr>
          <p:cNvPr id="8" name="object 8"/>
          <p:cNvSpPr txBox="1"/>
          <p:nvPr/>
        </p:nvSpPr>
        <p:spPr>
          <a:xfrm>
            <a:off x="609648" y="895103"/>
            <a:ext cx="5856605" cy="815340"/>
          </a:xfrm>
          <a:prstGeom prst="rect">
            <a:avLst/>
          </a:prstGeom>
        </p:spPr>
        <p:txBody>
          <a:bodyPr vert="horz" wrap="square" lIns="0" tIns="12700" rIns="0" bIns="0" rtlCol="0">
            <a:spAutoFit/>
          </a:bodyPr>
          <a:lstStyle/>
          <a:p>
            <a:pPr marL="12700">
              <a:lnSpc>
                <a:spcPct val="100000"/>
              </a:lnSpc>
              <a:spcBef>
                <a:spcPts val="100"/>
              </a:spcBef>
            </a:pPr>
            <a:r>
              <a:rPr sz="1800" dirty="0">
                <a:latin typeface="黑体" panose="02010609060101010101" charset="-122"/>
                <a:cs typeface="黑体" panose="02010609060101010101" charset="-122"/>
              </a:rPr>
              <a:t>1、“营养过剩”与“营养不良”并存</a:t>
            </a:r>
            <a:endParaRPr sz="1800">
              <a:latin typeface="黑体" panose="02010609060101010101" charset="-122"/>
              <a:cs typeface="黑体" panose="02010609060101010101" charset="-122"/>
            </a:endParaRPr>
          </a:p>
          <a:p>
            <a:pPr>
              <a:lnSpc>
                <a:spcPct val="100000"/>
              </a:lnSpc>
              <a:spcBef>
                <a:spcPts val="30"/>
              </a:spcBef>
            </a:pPr>
            <a:endParaRPr sz="1550">
              <a:latin typeface="黑体" panose="02010609060101010101" charset="-122"/>
              <a:cs typeface="黑体" panose="02010609060101010101" charset="-122"/>
            </a:endParaRPr>
          </a:p>
          <a:p>
            <a:pPr marL="1957070">
              <a:lnSpc>
                <a:spcPct val="100000"/>
              </a:lnSpc>
            </a:pPr>
            <a:r>
              <a:rPr sz="1700" b="1" spc="-10" dirty="0">
                <a:solidFill>
                  <a:srgbClr val="FFFFFF"/>
                </a:solidFill>
                <a:latin typeface="黑体" panose="02010609060101010101" charset="-122"/>
                <a:cs typeface="黑体" panose="02010609060101010101" charset="-122"/>
              </a:rPr>
              <a:t>营养不均衡导致“营养过剩、营养不良”</a:t>
            </a:r>
            <a:endParaRPr sz="1700">
              <a:latin typeface="黑体" panose="02010609060101010101" charset="-122"/>
              <a:cs typeface="黑体" panose="02010609060101010101" charset="-122"/>
            </a:endParaRPr>
          </a:p>
        </p:txBody>
      </p:sp>
      <p:sp>
        <p:nvSpPr>
          <p:cNvPr id="9" name="object 9"/>
          <p:cNvSpPr txBox="1"/>
          <p:nvPr/>
        </p:nvSpPr>
        <p:spPr>
          <a:xfrm>
            <a:off x="2539648" y="1771537"/>
            <a:ext cx="4216400" cy="866140"/>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000010"/>
                </a:solidFill>
                <a:latin typeface="黑体" panose="02010609060101010101" charset="-122"/>
                <a:cs typeface="黑体" panose="02010609060101010101" charset="-122"/>
              </a:rPr>
              <a:t>我国有</a:t>
            </a:r>
            <a:r>
              <a:rPr sz="1100" spc="45" dirty="0">
                <a:solidFill>
                  <a:srgbClr val="000010"/>
                </a:solidFill>
                <a:latin typeface="黑体" panose="02010609060101010101" charset="-122"/>
                <a:cs typeface="黑体" panose="02010609060101010101" charset="-122"/>
              </a:rPr>
              <a:t>1200</a:t>
            </a:r>
            <a:r>
              <a:rPr sz="1100" dirty="0">
                <a:solidFill>
                  <a:srgbClr val="000010"/>
                </a:solidFill>
                <a:latin typeface="黑体" panose="02010609060101010101" charset="-122"/>
                <a:cs typeface="黑体" panose="02010609060101010101" charset="-122"/>
              </a:rPr>
              <a:t>万超重肥胖儿童；全世界</a:t>
            </a:r>
            <a:r>
              <a:rPr sz="1100" spc="20" dirty="0">
                <a:solidFill>
                  <a:srgbClr val="000010"/>
                </a:solidFill>
                <a:latin typeface="黑体" panose="02010609060101010101" charset="-122"/>
                <a:cs typeface="黑体" panose="02010609060101010101" charset="-122"/>
              </a:rPr>
              <a:t>1.55</a:t>
            </a:r>
            <a:r>
              <a:rPr sz="1100" dirty="0">
                <a:solidFill>
                  <a:srgbClr val="000010"/>
                </a:solidFill>
                <a:latin typeface="黑体" panose="02010609060101010101" charset="-122"/>
                <a:cs typeface="黑体" panose="02010609060101010101" charset="-122"/>
              </a:rPr>
              <a:t>亿名肥胖儿童，每</a:t>
            </a:r>
            <a:r>
              <a:rPr sz="1100" spc="-5" dirty="0">
                <a:solidFill>
                  <a:srgbClr val="000010"/>
                </a:solidFill>
                <a:latin typeface="黑体" panose="02010609060101010101" charset="-122"/>
                <a:cs typeface="黑体" panose="02010609060101010101" charset="-122"/>
              </a:rPr>
              <a:t>13</a:t>
            </a:r>
            <a:r>
              <a:rPr sz="1100" spc="-100" dirty="0">
                <a:solidFill>
                  <a:srgbClr val="000010"/>
                </a:solidFill>
                <a:latin typeface="黑体" panose="02010609060101010101" charset="-122"/>
                <a:cs typeface="黑体" panose="02010609060101010101" charset="-122"/>
              </a:rPr>
              <a:t>名就</a:t>
            </a:r>
            <a:endParaRPr sz="1100">
              <a:latin typeface="黑体" panose="02010609060101010101" charset="-122"/>
              <a:cs typeface="黑体" panose="02010609060101010101" charset="-122"/>
            </a:endParaRPr>
          </a:p>
          <a:p>
            <a:pPr marL="12700" marR="5080">
              <a:lnSpc>
                <a:spcPts val="2700"/>
              </a:lnSpc>
              <a:spcBef>
                <a:spcPts val="220"/>
              </a:spcBef>
            </a:pPr>
            <a:r>
              <a:rPr sz="1100" dirty="0">
                <a:solidFill>
                  <a:srgbClr val="000010"/>
                </a:solidFill>
                <a:latin typeface="黑体" panose="02010609060101010101" charset="-122"/>
                <a:cs typeface="黑体" panose="02010609060101010101" charset="-122"/>
              </a:rPr>
              <a:t>有一个中国儿童饮食结构不合理，人们对健康饮食的认知需要改变， 牛奶就是从“营养”到“均衡”的最佳选择之一</a:t>
            </a:r>
            <a:endParaRPr sz="1100">
              <a:latin typeface="黑体" panose="02010609060101010101" charset="-122"/>
              <a:cs typeface="黑体" panose="02010609060101010101" charset="-122"/>
            </a:endParaRPr>
          </a:p>
        </p:txBody>
      </p:sp>
      <p:sp>
        <p:nvSpPr>
          <p:cNvPr id="13" name="object 13"/>
          <p:cNvSpPr txBox="1"/>
          <p:nvPr/>
        </p:nvSpPr>
        <p:spPr>
          <a:xfrm>
            <a:off x="2565683" y="2680200"/>
            <a:ext cx="3835400" cy="1423035"/>
          </a:xfrm>
          <a:prstGeom prst="rect">
            <a:avLst/>
          </a:prstGeom>
        </p:spPr>
        <p:txBody>
          <a:bodyPr vert="horz" wrap="square" lIns="0" tIns="15875" rIns="0" bIns="0" rtlCol="0">
            <a:spAutoFit/>
          </a:bodyPr>
          <a:lstStyle/>
          <a:p>
            <a:pPr marL="12700" marR="5080">
              <a:lnSpc>
                <a:spcPct val="151000"/>
              </a:lnSpc>
              <a:spcBef>
                <a:spcPts val="125"/>
              </a:spcBef>
            </a:pPr>
            <a:r>
              <a:rPr sz="1200" dirty="0">
                <a:solidFill>
                  <a:srgbClr val="000010"/>
                </a:solidFill>
                <a:latin typeface="黑体" panose="02010609060101010101" charset="-122"/>
                <a:cs typeface="黑体" panose="02010609060101010101" charset="-122"/>
              </a:rPr>
              <a:t>中西部贫困地区儿童营养摄入严重不足，受调查的学生中  12</a:t>
            </a:r>
            <a:r>
              <a:rPr lang="en-US" sz="1200" dirty="0">
                <a:solidFill>
                  <a:srgbClr val="000010"/>
                </a:solidFill>
                <a:latin typeface="黑体" panose="02010609060101010101" charset="-122"/>
                <a:cs typeface="黑体" panose="02010609060101010101" charset="-122"/>
              </a:rPr>
              <a:t>%</a:t>
            </a:r>
            <a:r>
              <a:rPr sz="1200" b="1" spc="-5" dirty="0">
                <a:solidFill>
                  <a:srgbClr val="C00000"/>
                </a:solidFill>
                <a:latin typeface="黑体" panose="02010609060101010101" charset="-122"/>
                <a:cs typeface="黑体" panose="02010609060101010101" charset="-122"/>
              </a:rPr>
              <a:t>发育迟缓</a:t>
            </a:r>
            <a:r>
              <a:rPr sz="1200" spc="-5" dirty="0">
                <a:solidFill>
                  <a:srgbClr val="000010"/>
                </a:solidFill>
                <a:latin typeface="黑体" panose="02010609060101010101" charset="-122"/>
                <a:cs typeface="黑体" panose="02010609060101010101" charset="-122"/>
              </a:rPr>
              <a:t>，72</a:t>
            </a:r>
            <a:r>
              <a:rPr lang="en-US" sz="1200" spc="-5" dirty="0">
                <a:solidFill>
                  <a:srgbClr val="000010"/>
                </a:solidFill>
                <a:latin typeface="黑体" panose="02010609060101010101" charset="-122"/>
                <a:cs typeface="黑体" panose="02010609060101010101" charset="-122"/>
              </a:rPr>
              <a:t>%</a:t>
            </a:r>
            <a:r>
              <a:rPr sz="1200" spc="-5" dirty="0">
                <a:solidFill>
                  <a:srgbClr val="000010"/>
                </a:solidFill>
                <a:latin typeface="黑体" panose="02010609060101010101" charset="-122"/>
                <a:cs typeface="黑体" panose="02010609060101010101" charset="-122"/>
              </a:rPr>
              <a:t>上课期间</a:t>
            </a:r>
            <a:r>
              <a:rPr sz="1200" b="1" spc="-5" dirty="0">
                <a:solidFill>
                  <a:srgbClr val="C00000"/>
                </a:solidFill>
                <a:latin typeface="黑体" panose="02010609060101010101" charset="-122"/>
                <a:cs typeface="黑体" panose="02010609060101010101" charset="-122"/>
              </a:rPr>
              <a:t>有饥饿感</a:t>
            </a:r>
            <a:r>
              <a:rPr sz="1200" spc="-5" dirty="0">
                <a:solidFill>
                  <a:srgbClr val="000010"/>
                </a:solidFill>
                <a:latin typeface="黑体" panose="02010609060101010101" charset="-122"/>
                <a:cs typeface="黑体" panose="02010609060101010101" charset="-122"/>
              </a:rPr>
              <a:t>学校男女寄宿生体</a:t>
            </a:r>
            <a:r>
              <a:rPr sz="1200" spc="-1240" dirty="0">
                <a:solidFill>
                  <a:srgbClr val="000010"/>
                </a:solidFill>
                <a:latin typeface="黑体" panose="02010609060101010101" charset="-122"/>
                <a:cs typeface="黑体" panose="02010609060101010101" charset="-122"/>
              </a:rPr>
              <a:t>重 </a:t>
            </a:r>
            <a:endParaRPr sz="1200" spc="-1240" dirty="0">
              <a:solidFill>
                <a:srgbClr val="000010"/>
              </a:solidFill>
              <a:latin typeface="黑体" panose="02010609060101010101" charset="-122"/>
              <a:cs typeface="黑体" panose="02010609060101010101" charset="-122"/>
            </a:endParaRPr>
          </a:p>
          <a:p>
            <a:pPr marL="12700" marR="5080">
              <a:lnSpc>
                <a:spcPct val="151000"/>
              </a:lnSpc>
              <a:spcBef>
                <a:spcPts val="125"/>
              </a:spcBef>
            </a:pPr>
            <a:r>
              <a:rPr sz="1200" dirty="0">
                <a:solidFill>
                  <a:srgbClr val="000010"/>
                </a:solidFill>
                <a:latin typeface="黑体" panose="02010609060101010101" charset="-122"/>
                <a:cs typeface="黑体" panose="02010609060101010101" charset="-122"/>
              </a:rPr>
              <a:t>分别比全国农村学生平均水平低10公斤和7公斤，身高低 11厘米和9厘米儿童贫困将造成国家未来人力资本的巨大 损失，形成贫困代际传递</a:t>
            </a:r>
            <a:r>
              <a:rPr lang="zh-CN" sz="1200" dirty="0">
                <a:solidFill>
                  <a:srgbClr val="000010"/>
                </a:solidFill>
                <a:latin typeface="黑体" panose="02010609060101010101" charset="-122"/>
                <a:cs typeface="黑体" panose="02010609060101010101" charset="-122"/>
              </a:rPr>
              <a:t>。</a:t>
            </a:r>
            <a:endParaRPr lang="zh-CN" sz="1200" dirty="0">
              <a:solidFill>
                <a:srgbClr val="000010"/>
              </a:solidFill>
              <a:latin typeface="黑体" panose="02010609060101010101" charset="-122"/>
              <a:cs typeface="黑体" panose="02010609060101010101" charset="-122"/>
            </a:endParaRPr>
          </a:p>
        </p:txBody>
      </p:sp>
      <p:grpSp>
        <p:nvGrpSpPr>
          <p:cNvPr id="14" name="object 14"/>
          <p:cNvGrpSpPr/>
          <p:nvPr/>
        </p:nvGrpSpPr>
        <p:grpSpPr>
          <a:xfrm>
            <a:off x="6832600" y="1231900"/>
            <a:ext cx="2311400" cy="3378200"/>
            <a:chOff x="6832600" y="1231900"/>
            <a:chExt cx="2311400" cy="3378200"/>
          </a:xfrm>
        </p:grpSpPr>
        <p:pic>
          <p:nvPicPr>
            <p:cNvPr id="15" name="object 15"/>
            <p:cNvPicPr/>
            <p:nvPr/>
          </p:nvPicPr>
          <p:blipFill>
            <a:blip r:embed="rId3" cstate="print"/>
            <a:stretch>
              <a:fillRect/>
            </a:stretch>
          </p:blipFill>
          <p:spPr>
            <a:xfrm>
              <a:off x="6832600" y="1231900"/>
              <a:ext cx="2311400" cy="3378200"/>
            </a:xfrm>
            <a:prstGeom prst="rect">
              <a:avLst/>
            </a:prstGeom>
          </p:spPr>
        </p:pic>
        <p:pic>
          <p:nvPicPr>
            <p:cNvPr id="16" name="object 16"/>
            <p:cNvPicPr/>
            <p:nvPr/>
          </p:nvPicPr>
          <p:blipFill>
            <a:blip r:embed="rId4" cstate="print"/>
            <a:stretch>
              <a:fillRect/>
            </a:stretch>
          </p:blipFill>
          <p:spPr>
            <a:xfrm>
              <a:off x="6870700" y="1270000"/>
              <a:ext cx="2209800" cy="3251199"/>
            </a:xfrm>
            <a:prstGeom prst="rect">
              <a:avLst/>
            </a:prstGeom>
          </p:spPr>
        </p:pic>
      </p:grpSp>
      <p:sp>
        <p:nvSpPr>
          <p:cNvPr id="17" name="object 17"/>
          <p:cNvSpPr txBox="1">
            <a:spLocks noGrp="1"/>
          </p:cNvSpPr>
          <p:nvPr>
            <p:ph type="title"/>
          </p:nvPr>
        </p:nvSpPr>
        <p:spPr>
          <a:xfrm>
            <a:off x="247650" y="273050"/>
            <a:ext cx="5488305" cy="28956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0000"/>
                </a:solidFill>
              </a:rPr>
              <a:t>一、学生的营养与健康现状决定了</a:t>
            </a:r>
            <a:r>
              <a:rPr sz="1800" dirty="0">
                <a:solidFill>
                  <a:srgbClr val="FF0000"/>
                </a:solidFill>
              </a:rPr>
              <a:t>“干预”</a:t>
            </a:r>
            <a:r>
              <a:rPr sz="1800" dirty="0">
                <a:solidFill>
                  <a:srgbClr val="000000"/>
                </a:solidFill>
              </a:rPr>
              <a:t>的必要性</a:t>
            </a:r>
            <a:endParaRPr sz="1800"/>
          </a:p>
        </p:txBody>
      </p:sp>
      <p:sp>
        <p:nvSpPr>
          <p:cNvPr id="18" name="object 18"/>
          <p:cNvSpPr/>
          <p:nvPr/>
        </p:nvSpPr>
        <p:spPr>
          <a:xfrm>
            <a:off x="6350" y="679450"/>
            <a:ext cx="6372225" cy="0"/>
          </a:xfrm>
          <a:custGeom>
            <a:avLst/>
            <a:gdLst/>
            <a:ahLst/>
            <a:cxnLst/>
            <a:rect l="l" t="t" r="r" b="b"/>
            <a:pathLst>
              <a:path w="6372225">
                <a:moveTo>
                  <a:pt x="0" y="0"/>
                </a:moveTo>
                <a:lnTo>
                  <a:pt x="6372200" y="1"/>
                </a:lnTo>
              </a:path>
            </a:pathLst>
          </a:custGeom>
          <a:ln w="12700">
            <a:solidFill>
              <a:srgbClr val="1597BB"/>
            </a:solidFill>
          </a:ln>
        </p:spPr>
        <p:txBody>
          <a:bodyPr wrap="square" lIns="0" tIns="0" rIns="0" bIns="0" rtlCol="0"/>
          <a:lstStyle/>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20700" y="1155700"/>
            <a:ext cx="8267700" cy="3733800"/>
            <a:chOff x="520700" y="1155700"/>
            <a:chExt cx="8267700" cy="3733800"/>
          </a:xfrm>
        </p:grpSpPr>
        <p:sp>
          <p:nvSpPr>
            <p:cNvPr id="3" name="object 3"/>
            <p:cNvSpPr/>
            <p:nvPr/>
          </p:nvSpPr>
          <p:spPr>
            <a:xfrm>
              <a:off x="527050" y="1530350"/>
              <a:ext cx="8255000" cy="3352800"/>
            </a:xfrm>
            <a:custGeom>
              <a:avLst/>
              <a:gdLst/>
              <a:ahLst/>
              <a:cxnLst/>
              <a:rect l="l" t="t" r="r" b="b"/>
              <a:pathLst>
                <a:path w="8255000" h="3352800">
                  <a:moveTo>
                    <a:pt x="0" y="0"/>
                  </a:moveTo>
                  <a:lnTo>
                    <a:pt x="8255000" y="0"/>
                  </a:lnTo>
                  <a:lnTo>
                    <a:pt x="8255000" y="3352800"/>
                  </a:lnTo>
                  <a:lnTo>
                    <a:pt x="0" y="3352800"/>
                  </a:lnTo>
                  <a:lnTo>
                    <a:pt x="0" y="0"/>
                  </a:lnTo>
                  <a:close/>
                </a:path>
              </a:pathLst>
            </a:custGeom>
            <a:ln w="12700">
              <a:solidFill>
                <a:srgbClr val="1B68D9"/>
              </a:solidFill>
            </a:ln>
          </p:spPr>
          <p:txBody>
            <a:bodyPr wrap="square" lIns="0" tIns="0" rIns="0" bIns="0" rtlCol="0"/>
            <a:lstStyle/>
            <a:p/>
          </p:txBody>
        </p:sp>
        <p:pic>
          <p:nvPicPr>
            <p:cNvPr id="4" name="object 4"/>
            <p:cNvPicPr/>
            <p:nvPr/>
          </p:nvPicPr>
          <p:blipFill>
            <a:blip r:embed="rId1" cstate="print"/>
            <a:stretch>
              <a:fillRect/>
            </a:stretch>
          </p:blipFill>
          <p:spPr>
            <a:xfrm>
              <a:off x="1016000" y="1257300"/>
              <a:ext cx="2260600" cy="533400"/>
            </a:xfrm>
            <a:prstGeom prst="rect">
              <a:avLst/>
            </a:prstGeom>
          </p:spPr>
        </p:pic>
        <p:sp>
          <p:nvSpPr>
            <p:cNvPr id="5" name="object 5"/>
            <p:cNvSpPr/>
            <p:nvPr/>
          </p:nvSpPr>
          <p:spPr>
            <a:xfrm>
              <a:off x="863600" y="1155700"/>
              <a:ext cx="2260600" cy="533400"/>
            </a:xfrm>
            <a:custGeom>
              <a:avLst/>
              <a:gdLst/>
              <a:ahLst/>
              <a:cxnLst/>
              <a:rect l="l" t="t" r="r" b="b"/>
              <a:pathLst>
                <a:path w="2260600" h="533400">
                  <a:moveTo>
                    <a:pt x="2208488" y="0"/>
                  </a:moveTo>
                  <a:lnTo>
                    <a:pt x="52111" y="0"/>
                  </a:lnTo>
                  <a:lnTo>
                    <a:pt x="31827" y="4095"/>
                  </a:lnTo>
                  <a:lnTo>
                    <a:pt x="15263" y="15263"/>
                  </a:lnTo>
                  <a:lnTo>
                    <a:pt x="4095" y="31827"/>
                  </a:lnTo>
                  <a:lnTo>
                    <a:pt x="0" y="52111"/>
                  </a:lnTo>
                  <a:lnTo>
                    <a:pt x="0" y="481288"/>
                  </a:lnTo>
                  <a:lnTo>
                    <a:pt x="4095" y="501572"/>
                  </a:lnTo>
                  <a:lnTo>
                    <a:pt x="15263" y="518136"/>
                  </a:lnTo>
                  <a:lnTo>
                    <a:pt x="31827" y="529304"/>
                  </a:lnTo>
                  <a:lnTo>
                    <a:pt x="52111" y="533400"/>
                  </a:lnTo>
                  <a:lnTo>
                    <a:pt x="2208488" y="533400"/>
                  </a:lnTo>
                  <a:lnTo>
                    <a:pt x="2228772" y="529304"/>
                  </a:lnTo>
                  <a:lnTo>
                    <a:pt x="2245336" y="518136"/>
                  </a:lnTo>
                  <a:lnTo>
                    <a:pt x="2256504" y="501572"/>
                  </a:lnTo>
                  <a:lnTo>
                    <a:pt x="2260600" y="481288"/>
                  </a:lnTo>
                  <a:lnTo>
                    <a:pt x="2260600" y="52111"/>
                  </a:lnTo>
                  <a:lnTo>
                    <a:pt x="2256504" y="31827"/>
                  </a:lnTo>
                  <a:lnTo>
                    <a:pt x="2245336" y="15263"/>
                  </a:lnTo>
                  <a:lnTo>
                    <a:pt x="2228772" y="4095"/>
                  </a:lnTo>
                  <a:lnTo>
                    <a:pt x="2208488" y="0"/>
                  </a:lnTo>
                  <a:close/>
                </a:path>
              </a:pathLst>
            </a:custGeom>
            <a:solidFill>
              <a:srgbClr val="1597BB"/>
            </a:solidFill>
          </p:spPr>
          <p:txBody>
            <a:bodyPr wrap="square" lIns="0" tIns="0" rIns="0" bIns="0" rtlCol="0"/>
            <a:lstStyle/>
            <a:p/>
          </p:txBody>
        </p:sp>
      </p:grpSp>
      <p:sp>
        <p:nvSpPr>
          <p:cNvPr id="6" name="object 6"/>
          <p:cNvSpPr txBox="1"/>
          <p:nvPr/>
        </p:nvSpPr>
        <p:spPr>
          <a:xfrm>
            <a:off x="523424" y="805840"/>
            <a:ext cx="7736840" cy="3721735"/>
          </a:xfrm>
          <a:prstGeom prst="rect">
            <a:avLst/>
          </a:prstGeom>
        </p:spPr>
        <p:txBody>
          <a:bodyPr vert="horz" wrap="square" lIns="0" tIns="12700" rIns="0" bIns="0" rtlCol="0">
            <a:spAutoFit/>
          </a:bodyPr>
          <a:lstStyle/>
          <a:p>
            <a:pPr marL="12700">
              <a:lnSpc>
                <a:spcPct val="100000"/>
              </a:lnSpc>
              <a:spcBef>
                <a:spcPts val="100"/>
              </a:spcBef>
            </a:pPr>
            <a:r>
              <a:rPr sz="1600" dirty="0">
                <a:solidFill>
                  <a:srgbClr val="000010"/>
                </a:solidFill>
                <a:latin typeface="黑体" panose="02010609060101010101" charset="-122"/>
                <a:cs typeface="黑体" panose="02010609060101010101" charset="-122"/>
              </a:rPr>
              <a:t>掌握安全饮用的相关知识</a:t>
            </a:r>
            <a:endParaRPr sz="1600">
              <a:latin typeface="黑体" panose="02010609060101010101" charset="-122"/>
              <a:cs typeface="黑体" panose="02010609060101010101" charset="-122"/>
            </a:endParaRPr>
          </a:p>
          <a:p>
            <a:pPr>
              <a:lnSpc>
                <a:spcPct val="100000"/>
              </a:lnSpc>
              <a:spcBef>
                <a:spcPts val="5"/>
              </a:spcBef>
            </a:pPr>
            <a:endParaRPr sz="1450">
              <a:latin typeface="黑体" panose="02010609060101010101" charset="-122"/>
              <a:cs typeface="黑体" panose="02010609060101010101" charset="-122"/>
            </a:endParaRPr>
          </a:p>
          <a:p>
            <a:pPr marL="1005840">
              <a:lnSpc>
                <a:spcPct val="100000"/>
              </a:lnSpc>
            </a:pPr>
            <a:r>
              <a:rPr sz="1800" dirty="0">
                <a:solidFill>
                  <a:srgbClr val="FFFFFF"/>
                </a:solidFill>
                <a:latin typeface="黑体" panose="02010609060101010101" charset="-122"/>
                <a:cs typeface="黑体" panose="02010609060101010101" charset="-122"/>
              </a:rPr>
              <a:t>蛋白过敏</a:t>
            </a:r>
            <a:endParaRPr sz="1800">
              <a:latin typeface="黑体" panose="02010609060101010101" charset="-122"/>
              <a:cs typeface="黑体" panose="02010609060101010101" charset="-122"/>
            </a:endParaRPr>
          </a:p>
          <a:p>
            <a:pPr>
              <a:lnSpc>
                <a:spcPct val="100000"/>
              </a:lnSpc>
            </a:pPr>
            <a:endParaRPr sz="1800">
              <a:latin typeface="黑体" panose="02010609060101010101" charset="-122"/>
              <a:cs typeface="黑体" panose="02010609060101010101" charset="-122"/>
            </a:endParaRPr>
          </a:p>
          <a:p>
            <a:pPr>
              <a:lnSpc>
                <a:spcPct val="100000"/>
              </a:lnSpc>
              <a:spcBef>
                <a:spcPts val="55"/>
              </a:spcBef>
            </a:pPr>
            <a:endParaRPr sz="1250">
              <a:latin typeface="黑体" panose="02010609060101010101" charset="-122"/>
              <a:cs typeface="黑体" panose="02010609060101010101" charset="-122"/>
            </a:endParaRPr>
          </a:p>
          <a:p>
            <a:pPr marL="979805" indent="-343535">
              <a:lnSpc>
                <a:spcPct val="100000"/>
              </a:lnSpc>
              <a:spcBef>
                <a:spcPts val="5"/>
              </a:spcBef>
              <a:buClr>
                <a:srgbClr val="1597BB"/>
              </a:buClr>
              <a:buFont typeface="Wingdings" panose="05000000000000000000"/>
              <a:buChar char=""/>
              <a:tabLst>
                <a:tab pos="979805" algn="l"/>
                <a:tab pos="980440" algn="l"/>
              </a:tabLst>
            </a:pPr>
            <a:r>
              <a:rPr sz="1800" dirty="0">
                <a:latin typeface="黑体" panose="02010609060101010101" charset="-122"/>
                <a:cs typeface="黑体" panose="02010609060101010101" charset="-122"/>
              </a:rPr>
              <a:t>蛋白过敏是人体免疫系统对特定食物产生的不正常免疫反应</a:t>
            </a:r>
            <a:endParaRPr sz="1800">
              <a:latin typeface="黑体" panose="02010609060101010101" charset="-122"/>
              <a:cs typeface="黑体" panose="02010609060101010101" charset="-122"/>
            </a:endParaRPr>
          </a:p>
          <a:p>
            <a:pPr marL="979805" marR="5080" indent="-342900">
              <a:lnSpc>
                <a:spcPct val="151000"/>
              </a:lnSpc>
              <a:spcBef>
                <a:spcPts val="545"/>
              </a:spcBef>
              <a:buClr>
                <a:srgbClr val="1597BB"/>
              </a:buClr>
              <a:buFont typeface="Wingdings" panose="05000000000000000000"/>
              <a:buChar char=""/>
              <a:tabLst>
                <a:tab pos="979805" algn="l"/>
                <a:tab pos="980440" algn="l"/>
              </a:tabLst>
            </a:pPr>
            <a:r>
              <a:rPr sz="1800" dirty="0">
                <a:latin typeface="黑体" panose="02010609060101010101" charset="-122"/>
                <a:cs typeface="黑体" panose="02010609060101010101" charset="-122"/>
              </a:rPr>
              <a:t>食物中某些物质（通常是蛋白质），被免疫系统当成了入侵病原，  免疫系统便释放出一种特异型免疫球蛋白</a:t>
            </a:r>
            <a:r>
              <a:rPr sz="1800" spc="-5" dirty="0">
                <a:latin typeface="宋体" panose="02010600030101010101" pitchFamily="2" charset="-122"/>
                <a:cs typeface="宋体" panose="02010600030101010101" pitchFamily="2" charset="-122"/>
              </a:rPr>
              <a:t>E</a:t>
            </a:r>
            <a:r>
              <a:rPr sz="1800" dirty="0">
                <a:latin typeface="黑体" panose="02010609060101010101" charset="-122"/>
                <a:cs typeface="黑体" panose="02010609060101010101" charset="-122"/>
              </a:rPr>
              <a:t>，并与食物结合生成许多 化学物质，造成皮肤红肿、腹泻、头痛、哮喘等过敏症状</a:t>
            </a:r>
            <a:endParaRPr sz="1800">
              <a:latin typeface="黑体" panose="02010609060101010101" charset="-122"/>
              <a:cs typeface="黑体" panose="02010609060101010101" charset="-122"/>
            </a:endParaRPr>
          </a:p>
          <a:p>
            <a:pPr marL="979805" marR="120015" indent="-342900">
              <a:lnSpc>
                <a:spcPct val="148000"/>
              </a:lnSpc>
              <a:spcBef>
                <a:spcPts val="505"/>
              </a:spcBef>
              <a:buClr>
                <a:srgbClr val="1597BB"/>
              </a:buClr>
              <a:buFont typeface="Wingdings" panose="05000000000000000000"/>
              <a:buChar char=""/>
              <a:tabLst>
                <a:tab pos="979805" algn="l"/>
                <a:tab pos="980440" algn="l"/>
              </a:tabLst>
            </a:pPr>
            <a:r>
              <a:rPr sz="1800" dirty="0">
                <a:latin typeface="黑体" panose="02010609060101010101" charset="-122"/>
                <a:cs typeface="黑体" panose="02010609060101010101" charset="-122"/>
              </a:rPr>
              <a:t>出现过敏，应及时送医院诊治。建议在食用营养餐前进行蛋白过敏 排查来规避</a:t>
            </a:r>
            <a:endParaRPr sz="1800">
              <a:latin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762000" y="692785"/>
            <a:ext cx="7799070" cy="4174490"/>
          </a:xfrm>
          <a:prstGeom prst="rect">
            <a:avLst/>
          </a:prstGeom>
        </p:spPr>
        <p:txBody>
          <a:bodyPr vert="horz" wrap="square" lIns="0" tIns="83185" rIns="0" bIns="0" rtlCol="0">
            <a:spAutoFit/>
          </a:bodyPr>
          <a:lstStyle/>
          <a:p>
            <a:pPr marL="12700">
              <a:lnSpc>
                <a:spcPct val="100000"/>
              </a:lnSpc>
              <a:spcBef>
                <a:spcPts val="655"/>
              </a:spcBef>
            </a:pPr>
            <a:r>
              <a:rPr sz="1600" dirty="0">
                <a:solidFill>
                  <a:srgbClr val="000010"/>
                </a:solidFill>
                <a:latin typeface="黑体" panose="02010609060101010101" charset="-122"/>
                <a:cs typeface="黑体" panose="02010609060101010101" charset="-122"/>
              </a:rPr>
              <a:t>掌握安全饮用的相关知识</a:t>
            </a:r>
            <a:endParaRPr sz="1600">
              <a:latin typeface="黑体" panose="02010609060101010101" charset="-122"/>
              <a:cs typeface="黑体" panose="02010609060101010101" charset="-122"/>
            </a:endParaRPr>
          </a:p>
          <a:p>
            <a:pPr marL="2325370">
              <a:lnSpc>
                <a:spcPct val="100000"/>
              </a:lnSpc>
              <a:spcBef>
                <a:spcPts val="625"/>
              </a:spcBef>
            </a:pPr>
            <a:r>
              <a:rPr sz="1800" b="1" u="sng" spc="-10" dirty="0">
                <a:solidFill>
                  <a:srgbClr val="10718C"/>
                </a:solidFill>
                <a:uFill>
                  <a:solidFill>
                    <a:srgbClr val="10718C"/>
                  </a:solidFill>
                </a:uFill>
                <a:latin typeface="黑体" panose="02010609060101010101" charset="-122"/>
                <a:cs typeface="黑体" panose="02010609060101010101" charset="-122"/>
              </a:rPr>
              <a:t>学生饮用学生奶不适反应处理流程</a:t>
            </a:r>
            <a:endParaRPr sz="1800">
              <a:latin typeface="黑体" panose="02010609060101010101" charset="-122"/>
              <a:cs typeface="黑体" panose="02010609060101010101" charset="-122"/>
            </a:endParaRPr>
          </a:p>
          <a:p>
            <a:pPr marL="153670">
              <a:lnSpc>
                <a:spcPct val="100000"/>
              </a:lnSpc>
              <a:spcBef>
                <a:spcPts val="940"/>
              </a:spcBef>
            </a:pPr>
            <a:r>
              <a:rPr sz="1200" dirty="0">
                <a:solidFill>
                  <a:srgbClr val="333333"/>
                </a:solidFill>
                <a:latin typeface="黑体" panose="02010609060101010101" charset="-122"/>
                <a:cs typeface="黑体" panose="02010609060101010101" charset="-122"/>
              </a:rPr>
              <a:t>第一步，</a:t>
            </a:r>
            <a:r>
              <a:rPr sz="1200" dirty="0">
                <a:solidFill>
                  <a:srgbClr val="FF0000"/>
                </a:solidFill>
                <a:latin typeface="黑体" panose="02010609060101010101" charset="-122"/>
                <a:cs typeface="黑体" panose="02010609060101010101" charset="-122"/>
              </a:rPr>
              <a:t>隔离</a:t>
            </a:r>
            <a:r>
              <a:rPr sz="1200" dirty="0">
                <a:solidFill>
                  <a:srgbClr val="333333"/>
                </a:solidFill>
                <a:latin typeface="黑体" panose="02010609060101010101" charset="-122"/>
                <a:cs typeface="黑体" panose="02010609060101010101" charset="-122"/>
              </a:rPr>
              <a:t>不适学生，单独</a:t>
            </a:r>
            <a:r>
              <a:rPr sz="1200" dirty="0">
                <a:solidFill>
                  <a:srgbClr val="FF0000"/>
                </a:solidFill>
                <a:latin typeface="黑体" panose="02010609060101010101" charset="-122"/>
                <a:cs typeface="黑体" panose="02010609060101010101" charset="-122"/>
              </a:rPr>
              <a:t>询问</a:t>
            </a:r>
            <a:r>
              <a:rPr sz="1200" dirty="0">
                <a:solidFill>
                  <a:srgbClr val="333333"/>
                </a:solidFill>
                <a:latin typeface="黑体" panose="02010609060101010101" charset="-122"/>
                <a:cs typeface="黑体" panose="02010609060101010101" charset="-122"/>
              </a:rPr>
              <a:t>并记录以下信息</a:t>
            </a:r>
            <a:endParaRPr sz="1200">
              <a:latin typeface="黑体" panose="02010609060101010101" charset="-122"/>
              <a:cs typeface="黑体" panose="02010609060101010101" charset="-122"/>
            </a:endParaRPr>
          </a:p>
          <a:p>
            <a:pPr marL="280670" indent="-127635">
              <a:lnSpc>
                <a:spcPct val="100000"/>
              </a:lnSpc>
              <a:spcBef>
                <a:spcPts val="860"/>
              </a:spcBef>
              <a:buSzPct val="92000"/>
              <a:buFont typeface="Wingdings" panose="05000000000000000000"/>
              <a:buChar char=""/>
              <a:tabLst>
                <a:tab pos="281305" algn="l"/>
              </a:tabLst>
            </a:pPr>
            <a:r>
              <a:rPr sz="1200" dirty="0">
                <a:solidFill>
                  <a:srgbClr val="333333"/>
                </a:solidFill>
                <a:latin typeface="黑体" panose="02010609060101010101" charset="-122"/>
                <a:cs typeface="黑体" panose="02010609060101010101" charset="-122"/>
              </a:rPr>
              <a:t>是否饮用了“学生奶”？什么时间饮用的？饮用了多少？</a:t>
            </a:r>
            <a:endParaRPr sz="1200">
              <a:latin typeface="黑体" panose="02010609060101010101" charset="-122"/>
              <a:cs typeface="黑体" panose="02010609060101010101" charset="-122"/>
            </a:endParaRPr>
          </a:p>
          <a:p>
            <a:pPr marL="280670" indent="-127635">
              <a:lnSpc>
                <a:spcPct val="100000"/>
              </a:lnSpc>
              <a:spcBef>
                <a:spcPts val="560"/>
              </a:spcBef>
              <a:buSzPct val="92000"/>
              <a:buFont typeface="Wingdings" panose="05000000000000000000"/>
              <a:buChar char=""/>
              <a:tabLst>
                <a:tab pos="281305" algn="l"/>
              </a:tabLst>
            </a:pPr>
            <a:r>
              <a:rPr sz="1200" dirty="0">
                <a:solidFill>
                  <a:srgbClr val="333333"/>
                </a:solidFill>
                <a:latin typeface="黑体" panose="02010609060101010101" charset="-122"/>
                <a:cs typeface="黑体" panose="02010609060101010101" charset="-122"/>
              </a:rPr>
              <a:t>是否空腹饮用牛奶？</a:t>
            </a:r>
            <a:endParaRPr sz="1200">
              <a:latin typeface="黑体" panose="02010609060101010101" charset="-122"/>
              <a:cs typeface="黑体" panose="02010609060101010101" charset="-122"/>
            </a:endParaRPr>
          </a:p>
          <a:p>
            <a:pPr marL="280670" indent="-127635">
              <a:lnSpc>
                <a:spcPct val="100000"/>
              </a:lnSpc>
              <a:spcBef>
                <a:spcPts val="860"/>
              </a:spcBef>
              <a:buSzPct val="92000"/>
              <a:buFont typeface="Wingdings" panose="05000000000000000000"/>
              <a:buChar char=""/>
              <a:tabLst>
                <a:tab pos="281305" algn="l"/>
              </a:tabLst>
            </a:pPr>
            <a:r>
              <a:rPr sz="1200" dirty="0">
                <a:solidFill>
                  <a:srgbClr val="333333"/>
                </a:solidFill>
                <a:latin typeface="黑体" panose="02010609060101010101" charset="-122"/>
                <a:cs typeface="黑体" panose="02010609060101010101" charset="-122"/>
              </a:rPr>
              <a:t>家庭早餐吃了什么？</a:t>
            </a:r>
            <a:endParaRPr sz="1200">
              <a:latin typeface="黑体" panose="02010609060101010101" charset="-122"/>
              <a:cs typeface="黑体" panose="02010609060101010101" charset="-122"/>
            </a:endParaRPr>
          </a:p>
          <a:p>
            <a:pPr marL="280670" indent="-127635">
              <a:lnSpc>
                <a:spcPct val="100000"/>
              </a:lnSpc>
              <a:spcBef>
                <a:spcPts val="760"/>
              </a:spcBef>
              <a:buSzPct val="92000"/>
              <a:buFont typeface="Wingdings" panose="05000000000000000000"/>
              <a:buChar char=""/>
              <a:tabLst>
                <a:tab pos="281305" algn="l"/>
              </a:tabLst>
            </a:pPr>
            <a:r>
              <a:rPr sz="1200" dirty="0">
                <a:solidFill>
                  <a:srgbClr val="333333"/>
                </a:solidFill>
                <a:latin typeface="黑体" panose="02010609060101010101" charset="-122"/>
                <a:cs typeface="黑体" panose="02010609060101010101" charset="-122"/>
              </a:rPr>
              <a:t>是否食用了摊贩食品或其它食品？</a:t>
            </a:r>
            <a:endParaRPr sz="1200">
              <a:latin typeface="黑体" panose="02010609060101010101" charset="-122"/>
              <a:cs typeface="黑体" panose="02010609060101010101" charset="-122"/>
            </a:endParaRPr>
          </a:p>
          <a:p>
            <a:pPr marL="280670" indent="-127635">
              <a:lnSpc>
                <a:spcPct val="100000"/>
              </a:lnSpc>
              <a:spcBef>
                <a:spcPts val="760"/>
              </a:spcBef>
              <a:buSzPct val="92000"/>
              <a:buFont typeface="Wingdings" panose="05000000000000000000"/>
              <a:buChar char=""/>
              <a:tabLst>
                <a:tab pos="281305" algn="l"/>
              </a:tabLst>
            </a:pPr>
            <a:r>
              <a:rPr sz="1200" dirty="0">
                <a:solidFill>
                  <a:srgbClr val="333333"/>
                </a:solidFill>
                <a:latin typeface="黑体" panose="02010609060101010101" charset="-122"/>
                <a:cs typeface="黑体" panose="02010609060101010101" charset="-122"/>
              </a:rPr>
              <a:t>是否与其他同学交叉饮用了学生奶？</a:t>
            </a:r>
            <a:endParaRPr sz="1200">
              <a:latin typeface="黑体" panose="02010609060101010101" charset="-122"/>
              <a:cs typeface="黑体" panose="02010609060101010101" charset="-122"/>
            </a:endParaRPr>
          </a:p>
          <a:p>
            <a:pPr marL="280670" indent="-127635">
              <a:lnSpc>
                <a:spcPct val="100000"/>
              </a:lnSpc>
              <a:spcBef>
                <a:spcPts val="860"/>
              </a:spcBef>
              <a:buSzPct val="92000"/>
              <a:buFont typeface="Wingdings" panose="05000000000000000000"/>
              <a:buChar char=""/>
              <a:tabLst>
                <a:tab pos="281305" algn="l"/>
              </a:tabLst>
            </a:pPr>
            <a:r>
              <a:rPr sz="1200" dirty="0">
                <a:solidFill>
                  <a:srgbClr val="333333"/>
                </a:solidFill>
                <a:latin typeface="黑体" panose="02010609060101010101" charset="-122"/>
                <a:cs typeface="黑体" panose="02010609060101010101" charset="-122"/>
              </a:rPr>
              <a:t>是否在校集体食用了其它食品？</a:t>
            </a:r>
            <a:endParaRPr sz="1200">
              <a:latin typeface="黑体" panose="02010609060101010101" charset="-122"/>
              <a:cs typeface="黑体" panose="02010609060101010101" charset="-122"/>
            </a:endParaRPr>
          </a:p>
          <a:p>
            <a:pPr marL="280670" indent="-127635">
              <a:lnSpc>
                <a:spcPct val="100000"/>
              </a:lnSpc>
              <a:spcBef>
                <a:spcPts val="760"/>
              </a:spcBef>
              <a:buSzPct val="92000"/>
              <a:buFont typeface="Wingdings" panose="05000000000000000000"/>
              <a:buChar char=""/>
              <a:tabLst>
                <a:tab pos="281305" algn="l"/>
              </a:tabLst>
            </a:pPr>
            <a:r>
              <a:rPr sz="1200" dirty="0">
                <a:solidFill>
                  <a:srgbClr val="333333"/>
                </a:solidFill>
                <a:latin typeface="黑体" panose="02010609060101010101" charset="-122"/>
                <a:cs typeface="黑体" panose="02010609060101010101" charset="-122"/>
              </a:rPr>
              <a:t>是否是第一次饮用牛奶？</a:t>
            </a:r>
            <a:endParaRPr sz="1200">
              <a:latin typeface="黑体" panose="02010609060101010101" charset="-122"/>
              <a:cs typeface="黑体" panose="02010609060101010101" charset="-122"/>
            </a:endParaRPr>
          </a:p>
          <a:p>
            <a:pPr marL="280670" indent="-127635">
              <a:lnSpc>
                <a:spcPct val="100000"/>
              </a:lnSpc>
              <a:spcBef>
                <a:spcPts val="760"/>
              </a:spcBef>
              <a:buSzPct val="92000"/>
              <a:buFont typeface="Wingdings" panose="05000000000000000000"/>
              <a:buChar char=""/>
              <a:tabLst>
                <a:tab pos="281305" algn="l"/>
              </a:tabLst>
            </a:pPr>
            <a:r>
              <a:rPr sz="1200" dirty="0">
                <a:solidFill>
                  <a:srgbClr val="333333"/>
                </a:solidFill>
                <a:latin typeface="黑体" panose="02010609060101010101" charset="-122"/>
                <a:cs typeface="黑体" panose="02010609060101010101" charset="-122"/>
              </a:rPr>
              <a:t>近期身体有无其它疾病或不适症状？</a:t>
            </a:r>
            <a:endParaRPr sz="1200">
              <a:latin typeface="黑体" panose="02010609060101010101" charset="-122"/>
              <a:cs typeface="黑体" panose="02010609060101010101" charset="-122"/>
            </a:endParaRPr>
          </a:p>
          <a:p>
            <a:pPr marL="153670">
              <a:lnSpc>
                <a:spcPct val="100000"/>
              </a:lnSpc>
              <a:spcBef>
                <a:spcPts val="860"/>
              </a:spcBef>
            </a:pPr>
            <a:r>
              <a:rPr sz="1200" dirty="0">
                <a:solidFill>
                  <a:srgbClr val="333333"/>
                </a:solidFill>
                <a:latin typeface="黑体" panose="02010609060101010101" charset="-122"/>
                <a:cs typeface="黑体" panose="02010609060101010101" charset="-122"/>
              </a:rPr>
              <a:t>第二步，简单</a:t>
            </a:r>
            <a:r>
              <a:rPr sz="1200" dirty="0">
                <a:solidFill>
                  <a:srgbClr val="FF0000"/>
                </a:solidFill>
                <a:latin typeface="黑体" panose="02010609060101010101" charset="-122"/>
                <a:cs typeface="黑体" panose="02010609060101010101" charset="-122"/>
              </a:rPr>
              <a:t>判断</a:t>
            </a:r>
            <a:r>
              <a:rPr sz="1200" dirty="0">
                <a:solidFill>
                  <a:srgbClr val="333333"/>
                </a:solidFill>
                <a:latin typeface="黑体" panose="02010609060101010101" charset="-122"/>
                <a:cs typeface="黑体" panose="02010609060101010101" charset="-122"/>
              </a:rPr>
              <a:t>并</a:t>
            </a:r>
            <a:r>
              <a:rPr sz="1200" dirty="0">
                <a:solidFill>
                  <a:srgbClr val="FF0000"/>
                </a:solidFill>
                <a:latin typeface="黑体" panose="02010609060101010101" charset="-122"/>
                <a:cs typeface="黑体" panose="02010609060101010101" charset="-122"/>
              </a:rPr>
              <a:t>处理</a:t>
            </a:r>
            <a:r>
              <a:rPr sz="1200" dirty="0">
                <a:solidFill>
                  <a:srgbClr val="333333"/>
                </a:solidFill>
                <a:latin typeface="黑体" panose="02010609060101010101" charset="-122"/>
                <a:cs typeface="黑体" panose="02010609060101010101" charset="-122"/>
              </a:rPr>
              <a:t>，</a:t>
            </a:r>
            <a:r>
              <a:rPr sz="1200" dirty="0">
                <a:latin typeface="黑体" panose="02010609060101010101" charset="-122"/>
                <a:cs typeface="黑体" panose="02010609060101010101" charset="-122"/>
              </a:rPr>
              <a:t>安抚不适学生的情绪，让其暂时隔离休息</a:t>
            </a:r>
            <a:endParaRPr sz="1200">
              <a:latin typeface="黑体" panose="02010609060101010101" charset="-122"/>
              <a:cs typeface="黑体" panose="02010609060101010101" charset="-122"/>
            </a:endParaRPr>
          </a:p>
          <a:p>
            <a:pPr marL="153670">
              <a:lnSpc>
                <a:spcPct val="100000"/>
              </a:lnSpc>
              <a:spcBef>
                <a:spcPts val="760"/>
              </a:spcBef>
            </a:pPr>
            <a:r>
              <a:rPr sz="1200" dirty="0">
                <a:solidFill>
                  <a:srgbClr val="333333"/>
                </a:solidFill>
                <a:latin typeface="黑体" panose="02010609060101010101" charset="-122"/>
                <a:cs typeface="黑体" panose="02010609060101010101" charset="-122"/>
              </a:rPr>
              <a:t>第三步，第一时间</a:t>
            </a:r>
            <a:r>
              <a:rPr sz="1200" dirty="0">
                <a:solidFill>
                  <a:srgbClr val="FF0000"/>
                </a:solidFill>
                <a:latin typeface="黑体" panose="02010609060101010101" charset="-122"/>
                <a:cs typeface="黑体" panose="02010609060101010101" charset="-122"/>
              </a:rPr>
              <a:t>联系</a:t>
            </a:r>
            <a:r>
              <a:rPr sz="1200" dirty="0">
                <a:solidFill>
                  <a:srgbClr val="333333"/>
                </a:solidFill>
                <a:latin typeface="黑体" panose="02010609060101010101" charset="-122"/>
                <a:cs typeface="黑体" panose="02010609060101010101" charset="-122"/>
              </a:rPr>
              <a:t>学校学生奶专管员，</a:t>
            </a:r>
            <a:r>
              <a:rPr sz="1200" dirty="0">
                <a:latin typeface="黑体" panose="02010609060101010101" charset="-122"/>
                <a:cs typeface="黑体" panose="02010609060101010101" charset="-122"/>
              </a:rPr>
              <a:t>或</a:t>
            </a:r>
            <a:r>
              <a:rPr sz="1200" dirty="0">
                <a:solidFill>
                  <a:srgbClr val="FF0000"/>
                </a:solidFill>
                <a:latin typeface="黑体" panose="02010609060101010101" charset="-122"/>
                <a:cs typeface="黑体" panose="02010609060101010101" charset="-122"/>
              </a:rPr>
              <a:t>直接拨打</a:t>
            </a:r>
            <a:r>
              <a:rPr sz="1200" dirty="0">
                <a:solidFill>
                  <a:srgbClr val="333333"/>
                </a:solidFill>
                <a:latin typeface="黑体" panose="02010609060101010101" charset="-122"/>
                <a:cs typeface="黑体" panose="02010609060101010101" charset="-122"/>
              </a:rPr>
              <a:t>当地学生奶服务</a:t>
            </a:r>
            <a:r>
              <a:rPr sz="1200" dirty="0">
                <a:solidFill>
                  <a:srgbClr val="FF0000"/>
                </a:solidFill>
                <a:latin typeface="黑体" panose="02010609060101010101" charset="-122"/>
                <a:cs typeface="黑体" panose="02010609060101010101" charset="-122"/>
              </a:rPr>
              <a:t>电话</a:t>
            </a:r>
            <a:endParaRPr sz="1200">
              <a:latin typeface="黑体" panose="02010609060101010101" charset="-122"/>
              <a:cs typeface="黑体" panose="02010609060101010101" charset="-122"/>
            </a:endParaRPr>
          </a:p>
          <a:p>
            <a:pPr>
              <a:lnSpc>
                <a:spcPct val="100000"/>
              </a:lnSpc>
              <a:spcBef>
                <a:spcPts val="40"/>
              </a:spcBef>
            </a:pPr>
            <a:endParaRPr sz="950">
              <a:latin typeface="黑体" panose="02010609060101010101" charset="-122"/>
              <a:cs typeface="黑体" panose="02010609060101010101" charset="-122"/>
            </a:endParaRPr>
          </a:p>
          <a:p>
            <a:pPr marL="153670">
              <a:lnSpc>
                <a:spcPct val="100000"/>
              </a:lnSpc>
            </a:pPr>
            <a:r>
              <a:rPr sz="1200" dirty="0">
                <a:solidFill>
                  <a:srgbClr val="333333"/>
                </a:solidFill>
                <a:latin typeface="黑体" panose="02010609060101010101" charset="-122"/>
                <a:cs typeface="黑体" panose="02010609060101010101" charset="-122"/>
              </a:rPr>
              <a:t>第四步，协助学校学生奶专管员，将当天的学生奶收回并封存</a:t>
            </a:r>
            <a:endParaRPr sz="1200">
              <a:latin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流程图: 可选过程 3"/>
          <p:cNvSpPr/>
          <p:nvPr/>
        </p:nvSpPr>
        <p:spPr>
          <a:xfrm>
            <a:off x="1066800" y="1459865"/>
            <a:ext cx="7042785" cy="1730375"/>
          </a:xfrm>
          <a:prstGeom prst="flowChartAlternateProcess">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副标题 2"/>
          <p:cNvSpPr>
            <a:spLocks noGrp="1"/>
          </p:cNvSpPr>
          <p:nvPr>
            <p:ph type="subTitle" idx="4"/>
          </p:nvPr>
        </p:nvSpPr>
        <p:spPr>
          <a:xfrm>
            <a:off x="1387475" y="1600835"/>
            <a:ext cx="6400800" cy="1538605"/>
          </a:xfrm>
        </p:spPr>
        <p:txBody>
          <a:bodyPr/>
          <a:p>
            <a:r>
              <a:rPr lang="zh-CN" altLang="en-US" sz="2000"/>
              <a:t>推广“国家学生饮用奶计划”是利国利民、造福后代的一项惠民工程。通过此项营养干预计划的实施，将有利于培养青少年饮奶的健康习惯，改善未来国民的营养状况，提高全民身体素质，最终达到强壮我中华民族，实现伟大复兴的目标！</a:t>
            </a:r>
            <a:endParaRPr lang="zh-CN" altLang="en-US"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717800" y="1244600"/>
            <a:ext cx="3937000" cy="3898900"/>
            <a:chOff x="2717800" y="1244600"/>
            <a:chExt cx="3937000" cy="3898900"/>
          </a:xfrm>
        </p:grpSpPr>
        <p:pic>
          <p:nvPicPr>
            <p:cNvPr id="3" name="object 3"/>
            <p:cNvPicPr/>
            <p:nvPr/>
          </p:nvPicPr>
          <p:blipFill>
            <a:blip r:embed="rId1" cstate="print"/>
            <a:stretch>
              <a:fillRect/>
            </a:stretch>
          </p:blipFill>
          <p:spPr>
            <a:xfrm>
              <a:off x="3403599" y="1810894"/>
              <a:ext cx="2628900" cy="3332605"/>
            </a:xfrm>
            <a:prstGeom prst="rect">
              <a:avLst/>
            </a:prstGeom>
          </p:spPr>
        </p:pic>
        <p:sp>
          <p:nvSpPr>
            <p:cNvPr id="4" name="object 4"/>
            <p:cNvSpPr/>
            <p:nvPr/>
          </p:nvSpPr>
          <p:spPr>
            <a:xfrm>
              <a:off x="5911850" y="3143250"/>
              <a:ext cx="736600" cy="711200"/>
            </a:xfrm>
            <a:custGeom>
              <a:avLst/>
              <a:gdLst/>
              <a:ahLst/>
              <a:cxnLst/>
              <a:rect l="l" t="t" r="r" b="b"/>
              <a:pathLst>
                <a:path w="736600" h="711200">
                  <a:moveTo>
                    <a:pt x="0" y="355600"/>
                  </a:moveTo>
                  <a:lnTo>
                    <a:pt x="3362" y="307347"/>
                  </a:lnTo>
                  <a:lnTo>
                    <a:pt x="13156" y="261067"/>
                  </a:lnTo>
                  <a:lnTo>
                    <a:pt x="28942" y="217184"/>
                  </a:lnTo>
                  <a:lnTo>
                    <a:pt x="50283" y="176121"/>
                  </a:lnTo>
                  <a:lnTo>
                    <a:pt x="76739" y="138303"/>
                  </a:lnTo>
                  <a:lnTo>
                    <a:pt x="107872" y="104152"/>
                  </a:lnTo>
                  <a:lnTo>
                    <a:pt x="143242" y="74093"/>
                  </a:lnTo>
                  <a:lnTo>
                    <a:pt x="182411" y="48549"/>
                  </a:lnTo>
                  <a:lnTo>
                    <a:pt x="224940" y="27944"/>
                  </a:lnTo>
                  <a:lnTo>
                    <a:pt x="270391" y="12702"/>
                  </a:lnTo>
                  <a:lnTo>
                    <a:pt x="318323" y="3246"/>
                  </a:lnTo>
                  <a:lnTo>
                    <a:pt x="368300" y="0"/>
                  </a:lnTo>
                  <a:lnTo>
                    <a:pt x="418276" y="3246"/>
                  </a:lnTo>
                  <a:lnTo>
                    <a:pt x="466208" y="12702"/>
                  </a:lnTo>
                  <a:lnTo>
                    <a:pt x="511659" y="27944"/>
                  </a:lnTo>
                  <a:lnTo>
                    <a:pt x="554188" y="48549"/>
                  </a:lnTo>
                  <a:lnTo>
                    <a:pt x="593357" y="74093"/>
                  </a:lnTo>
                  <a:lnTo>
                    <a:pt x="628727" y="104152"/>
                  </a:lnTo>
                  <a:lnTo>
                    <a:pt x="659860" y="138303"/>
                  </a:lnTo>
                  <a:lnTo>
                    <a:pt x="686316" y="176121"/>
                  </a:lnTo>
                  <a:lnTo>
                    <a:pt x="707657" y="217184"/>
                  </a:lnTo>
                  <a:lnTo>
                    <a:pt x="723443" y="261067"/>
                  </a:lnTo>
                  <a:lnTo>
                    <a:pt x="733237" y="307347"/>
                  </a:lnTo>
                  <a:lnTo>
                    <a:pt x="736600" y="355600"/>
                  </a:lnTo>
                  <a:lnTo>
                    <a:pt x="733237" y="403852"/>
                  </a:lnTo>
                  <a:lnTo>
                    <a:pt x="723443" y="450132"/>
                  </a:lnTo>
                  <a:lnTo>
                    <a:pt x="707657" y="494015"/>
                  </a:lnTo>
                  <a:lnTo>
                    <a:pt x="686316" y="535078"/>
                  </a:lnTo>
                  <a:lnTo>
                    <a:pt x="659860" y="572896"/>
                  </a:lnTo>
                  <a:lnTo>
                    <a:pt x="628727" y="607047"/>
                  </a:lnTo>
                  <a:lnTo>
                    <a:pt x="593357" y="637106"/>
                  </a:lnTo>
                  <a:lnTo>
                    <a:pt x="554188" y="662650"/>
                  </a:lnTo>
                  <a:lnTo>
                    <a:pt x="511659" y="683255"/>
                  </a:lnTo>
                  <a:lnTo>
                    <a:pt x="466208" y="698497"/>
                  </a:lnTo>
                  <a:lnTo>
                    <a:pt x="418276" y="707953"/>
                  </a:lnTo>
                  <a:lnTo>
                    <a:pt x="368300" y="711200"/>
                  </a:lnTo>
                  <a:lnTo>
                    <a:pt x="318323" y="707953"/>
                  </a:lnTo>
                  <a:lnTo>
                    <a:pt x="270391" y="698497"/>
                  </a:lnTo>
                  <a:lnTo>
                    <a:pt x="224940" y="683255"/>
                  </a:lnTo>
                  <a:lnTo>
                    <a:pt x="182411" y="662650"/>
                  </a:lnTo>
                  <a:lnTo>
                    <a:pt x="143242" y="637106"/>
                  </a:lnTo>
                  <a:lnTo>
                    <a:pt x="107872" y="607047"/>
                  </a:lnTo>
                  <a:lnTo>
                    <a:pt x="76739" y="572896"/>
                  </a:lnTo>
                  <a:lnTo>
                    <a:pt x="50283" y="535078"/>
                  </a:lnTo>
                  <a:lnTo>
                    <a:pt x="28942" y="494015"/>
                  </a:lnTo>
                  <a:lnTo>
                    <a:pt x="13156" y="450132"/>
                  </a:lnTo>
                  <a:lnTo>
                    <a:pt x="3362" y="403852"/>
                  </a:lnTo>
                  <a:lnTo>
                    <a:pt x="0" y="355600"/>
                  </a:lnTo>
                  <a:close/>
                </a:path>
              </a:pathLst>
            </a:custGeom>
            <a:ln w="12700">
              <a:solidFill>
                <a:srgbClr val="97BBD9"/>
              </a:solidFill>
            </a:ln>
          </p:spPr>
          <p:txBody>
            <a:bodyPr wrap="square" lIns="0" tIns="0" rIns="0" bIns="0" rtlCol="0"/>
            <a:lstStyle/>
            <a:p/>
          </p:txBody>
        </p:sp>
        <p:sp>
          <p:nvSpPr>
            <p:cNvPr id="5" name="object 5"/>
            <p:cNvSpPr/>
            <p:nvPr/>
          </p:nvSpPr>
          <p:spPr>
            <a:xfrm>
              <a:off x="2724150" y="2952750"/>
              <a:ext cx="660400" cy="635000"/>
            </a:xfrm>
            <a:custGeom>
              <a:avLst/>
              <a:gdLst/>
              <a:ahLst/>
              <a:cxnLst/>
              <a:rect l="l" t="t" r="r" b="b"/>
              <a:pathLst>
                <a:path w="660400" h="635000">
                  <a:moveTo>
                    <a:pt x="0" y="317500"/>
                  </a:moveTo>
                  <a:lnTo>
                    <a:pt x="3580" y="270582"/>
                  </a:lnTo>
                  <a:lnTo>
                    <a:pt x="13980" y="225801"/>
                  </a:lnTo>
                  <a:lnTo>
                    <a:pt x="30689" y="183650"/>
                  </a:lnTo>
                  <a:lnTo>
                    <a:pt x="53197" y="144617"/>
                  </a:lnTo>
                  <a:lnTo>
                    <a:pt x="80992" y="109196"/>
                  </a:lnTo>
                  <a:lnTo>
                    <a:pt x="113564" y="77877"/>
                  </a:lnTo>
                  <a:lnTo>
                    <a:pt x="150402" y="51151"/>
                  </a:lnTo>
                  <a:lnTo>
                    <a:pt x="190995" y="29509"/>
                  </a:lnTo>
                  <a:lnTo>
                    <a:pt x="234833" y="13442"/>
                  </a:lnTo>
                  <a:lnTo>
                    <a:pt x="281405" y="3442"/>
                  </a:lnTo>
                  <a:lnTo>
                    <a:pt x="330200" y="0"/>
                  </a:lnTo>
                  <a:lnTo>
                    <a:pt x="378994" y="3442"/>
                  </a:lnTo>
                  <a:lnTo>
                    <a:pt x="425566" y="13442"/>
                  </a:lnTo>
                  <a:lnTo>
                    <a:pt x="469403" y="29509"/>
                  </a:lnTo>
                  <a:lnTo>
                    <a:pt x="509997" y="51151"/>
                  </a:lnTo>
                  <a:lnTo>
                    <a:pt x="546835" y="77877"/>
                  </a:lnTo>
                  <a:lnTo>
                    <a:pt x="579407" y="109196"/>
                  </a:lnTo>
                  <a:lnTo>
                    <a:pt x="607202" y="144617"/>
                  </a:lnTo>
                  <a:lnTo>
                    <a:pt x="629710" y="183650"/>
                  </a:lnTo>
                  <a:lnTo>
                    <a:pt x="646419" y="225801"/>
                  </a:lnTo>
                  <a:lnTo>
                    <a:pt x="656819" y="270582"/>
                  </a:lnTo>
                  <a:lnTo>
                    <a:pt x="660400" y="317500"/>
                  </a:lnTo>
                  <a:lnTo>
                    <a:pt x="656819" y="364417"/>
                  </a:lnTo>
                  <a:lnTo>
                    <a:pt x="646419" y="409198"/>
                  </a:lnTo>
                  <a:lnTo>
                    <a:pt x="629710" y="451349"/>
                  </a:lnTo>
                  <a:lnTo>
                    <a:pt x="607202" y="490382"/>
                  </a:lnTo>
                  <a:lnTo>
                    <a:pt x="579407" y="525803"/>
                  </a:lnTo>
                  <a:lnTo>
                    <a:pt x="546835" y="557122"/>
                  </a:lnTo>
                  <a:lnTo>
                    <a:pt x="509997" y="583848"/>
                  </a:lnTo>
                  <a:lnTo>
                    <a:pt x="469403" y="605490"/>
                  </a:lnTo>
                  <a:lnTo>
                    <a:pt x="425566" y="621557"/>
                  </a:lnTo>
                  <a:lnTo>
                    <a:pt x="378994" y="631557"/>
                  </a:lnTo>
                  <a:lnTo>
                    <a:pt x="330200" y="635000"/>
                  </a:lnTo>
                  <a:lnTo>
                    <a:pt x="281405" y="631557"/>
                  </a:lnTo>
                  <a:lnTo>
                    <a:pt x="234833" y="621557"/>
                  </a:lnTo>
                  <a:lnTo>
                    <a:pt x="190995" y="605490"/>
                  </a:lnTo>
                  <a:lnTo>
                    <a:pt x="150402" y="583848"/>
                  </a:lnTo>
                  <a:lnTo>
                    <a:pt x="113564" y="557122"/>
                  </a:lnTo>
                  <a:lnTo>
                    <a:pt x="80992" y="525803"/>
                  </a:lnTo>
                  <a:lnTo>
                    <a:pt x="53197" y="490382"/>
                  </a:lnTo>
                  <a:lnTo>
                    <a:pt x="30689" y="451349"/>
                  </a:lnTo>
                  <a:lnTo>
                    <a:pt x="13980" y="409198"/>
                  </a:lnTo>
                  <a:lnTo>
                    <a:pt x="3580" y="364417"/>
                  </a:lnTo>
                  <a:lnTo>
                    <a:pt x="0" y="317500"/>
                  </a:lnTo>
                  <a:close/>
                </a:path>
              </a:pathLst>
            </a:custGeom>
            <a:ln w="12700">
              <a:solidFill>
                <a:srgbClr val="97BBD9"/>
              </a:solidFill>
            </a:ln>
          </p:spPr>
          <p:txBody>
            <a:bodyPr wrap="square" lIns="0" tIns="0" rIns="0" bIns="0" rtlCol="0"/>
            <a:lstStyle/>
            <a:p/>
          </p:txBody>
        </p:sp>
        <p:sp>
          <p:nvSpPr>
            <p:cNvPr id="6" name="object 6"/>
            <p:cNvSpPr/>
            <p:nvPr/>
          </p:nvSpPr>
          <p:spPr>
            <a:xfrm>
              <a:off x="5949950" y="2355850"/>
              <a:ext cx="647700" cy="622300"/>
            </a:xfrm>
            <a:custGeom>
              <a:avLst/>
              <a:gdLst/>
              <a:ahLst/>
              <a:cxnLst/>
              <a:rect l="l" t="t" r="r" b="b"/>
              <a:pathLst>
                <a:path w="647700" h="622300">
                  <a:moveTo>
                    <a:pt x="0" y="311150"/>
                  </a:moveTo>
                  <a:lnTo>
                    <a:pt x="3511" y="265170"/>
                  </a:lnTo>
                  <a:lnTo>
                    <a:pt x="13711" y="221285"/>
                  </a:lnTo>
                  <a:lnTo>
                    <a:pt x="30099" y="179977"/>
                  </a:lnTo>
                  <a:lnTo>
                    <a:pt x="52174" y="141725"/>
                  </a:lnTo>
                  <a:lnTo>
                    <a:pt x="79434" y="107012"/>
                  </a:lnTo>
                  <a:lnTo>
                    <a:pt x="111380" y="76319"/>
                  </a:lnTo>
                  <a:lnTo>
                    <a:pt x="147510" y="50128"/>
                  </a:lnTo>
                  <a:lnTo>
                    <a:pt x="187323" y="28919"/>
                  </a:lnTo>
                  <a:lnTo>
                    <a:pt x="230317" y="13173"/>
                  </a:lnTo>
                  <a:lnTo>
                    <a:pt x="275993" y="3373"/>
                  </a:lnTo>
                  <a:lnTo>
                    <a:pt x="323850" y="0"/>
                  </a:lnTo>
                  <a:lnTo>
                    <a:pt x="371706" y="3373"/>
                  </a:lnTo>
                  <a:lnTo>
                    <a:pt x="417382" y="13173"/>
                  </a:lnTo>
                  <a:lnTo>
                    <a:pt x="460376" y="28919"/>
                  </a:lnTo>
                  <a:lnTo>
                    <a:pt x="500189" y="50128"/>
                  </a:lnTo>
                  <a:lnTo>
                    <a:pt x="536319" y="76319"/>
                  </a:lnTo>
                  <a:lnTo>
                    <a:pt x="568265" y="107012"/>
                  </a:lnTo>
                  <a:lnTo>
                    <a:pt x="595525" y="141725"/>
                  </a:lnTo>
                  <a:lnTo>
                    <a:pt x="617600" y="179977"/>
                  </a:lnTo>
                  <a:lnTo>
                    <a:pt x="633988" y="221285"/>
                  </a:lnTo>
                  <a:lnTo>
                    <a:pt x="644188" y="265170"/>
                  </a:lnTo>
                  <a:lnTo>
                    <a:pt x="647700" y="311150"/>
                  </a:lnTo>
                  <a:lnTo>
                    <a:pt x="644188" y="357129"/>
                  </a:lnTo>
                  <a:lnTo>
                    <a:pt x="633988" y="401014"/>
                  </a:lnTo>
                  <a:lnTo>
                    <a:pt x="617600" y="442322"/>
                  </a:lnTo>
                  <a:lnTo>
                    <a:pt x="595525" y="480574"/>
                  </a:lnTo>
                  <a:lnTo>
                    <a:pt x="568265" y="515287"/>
                  </a:lnTo>
                  <a:lnTo>
                    <a:pt x="536319" y="545980"/>
                  </a:lnTo>
                  <a:lnTo>
                    <a:pt x="500189" y="572171"/>
                  </a:lnTo>
                  <a:lnTo>
                    <a:pt x="460376" y="593380"/>
                  </a:lnTo>
                  <a:lnTo>
                    <a:pt x="417382" y="609126"/>
                  </a:lnTo>
                  <a:lnTo>
                    <a:pt x="371706" y="618926"/>
                  </a:lnTo>
                  <a:lnTo>
                    <a:pt x="323850" y="622300"/>
                  </a:lnTo>
                  <a:lnTo>
                    <a:pt x="275993" y="618926"/>
                  </a:lnTo>
                  <a:lnTo>
                    <a:pt x="230317" y="609126"/>
                  </a:lnTo>
                  <a:lnTo>
                    <a:pt x="187323" y="593380"/>
                  </a:lnTo>
                  <a:lnTo>
                    <a:pt x="147510" y="572171"/>
                  </a:lnTo>
                  <a:lnTo>
                    <a:pt x="111380" y="545980"/>
                  </a:lnTo>
                  <a:lnTo>
                    <a:pt x="79434" y="515287"/>
                  </a:lnTo>
                  <a:lnTo>
                    <a:pt x="52174" y="480574"/>
                  </a:lnTo>
                  <a:lnTo>
                    <a:pt x="30099" y="442322"/>
                  </a:lnTo>
                  <a:lnTo>
                    <a:pt x="13711" y="401014"/>
                  </a:lnTo>
                  <a:lnTo>
                    <a:pt x="3511" y="357129"/>
                  </a:lnTo>
                  <a:lnTo>
                    <a:pt x="0" y="311150"/>
                  </a:lnTo>
                  <a:close/>
                </a:path>
              </a:pathLst>
            </a:custGeom>
            <a:ln w="12700">
              <a:solidFill>
                <a:srgbClr val="97BBD9"/>
              </a:solidFill>
            </a:ln>
          </p:spPr>
          <p:txBody>
            <a:bodyPr wrap="square" lIns="0" tIns="0" rIns="0" bIns="0" rtlCol="0"/>
            <a:lstStyle/>
            <a:p/>
          </p:txBody>
        </p:sp>
        <p:sp>
          <p:nvSpPr>
            <p:cNvPr id="7" name="object 7"/>
            <p:cNvSpPr/>
            <p:nvPr/>
          </p:nvSpPr>
          <p:spPr>
            <a:xfrm>
              <a:off x="4806950" y="1631950"/>
              <a:ext cx="609600" cy="584200"/>
            </a:xfrm>
            <a:custGeom>
              <a:avLst/>
              <a:gdLst/>
              <a:ahLst/>
              <a:cxnLst/>
              <a:rect l="l" t="t" r="r" b="b"/>
              <a:pathLst>
                <a:path w="609600" h="584200">
                  <a:moveTo>
                    <a:pt x="0" y="292100"/>
                  </a:moveTo>
                  <a:lnTo>
                    <a:pt x="3989" y="244719"/>
                  </a:lnTo>
                  <a:lnTo>
                    <a:pt x="15538" y="199773"/>
                  </a:lnTo>
                  <a:lnTo>
                    <a:pt x="34021" y="157863"/>
                  </a:lnTo>
                  <a:lnTo>
                    <a:pt x="58808" y="119589"/>
                  </a:lnTo>
                  <a:lnTo>
                    <a:pt x="89273" y="85554"/>
                  </a:lnTo>
                  <a:lnTo>
                    <a:pt x="124789" y="56358"/>
                  </a:lnTo>
                  <a:lnTo>
                    <a:pt x="164726" y="32603"/>
                  </a:lnTo>
                  <a:lnTo>
                    <a:pt x="208459" y="14891"/>
                  </a:lnTo>
                  <a:lnTo>
                    <a:pt x="255359" y="3823"/>
                  </a:lnTo>
                  <a:lnTo>
                    <a:pt x="304800" y="0"/>
                  </a:lnTo>
                  <a:lnTo>
                    <a:pt x="354240" y="3823"/>
                  </a:lnTo>
                  <a:lnTo>
                    <a:pt x="401140" y="14891"/>
                  </a:lnTo>
                  <a:lnTo>
                    <a:pt x="444873" y="32603"/>
                  </a:lnTo>
                  <a:lnTo>
                    <a:pt x="484810" y="56358"/>
                  </a:lnTo>
                  <a:lnTo>
                    <a:pt x="520326" y="85554"/>
                  </a:lnTo>
                  <a:lnTo>
                    <a:pt x="550791" y="119589"/>
                  </a:lnTo>
                  <a:lnTo>
                    <a:pt x="575578" y="157863"/>
                  </a:lnTo>
                  <a:lnTo>
                    <a:pt x="594061" y="199773"/>
                  </a:lnTo>
                  <a:lnTo>
                    <a:pt x="605610" y="244719"/>
                  </a:lnTo>
                  <a:lnTo>
                    <a:pt x="609600" y="292100"/>
                  </a:lnTo>
                  <a:lnTo>
                    <a:pt x="605610" y="339480"/>
                  </a:lnTo>
                  <a:lnTo>
                    <a:pt x="594061" y="384426"/>
                  </a:lnTo>
                  <a:lnTo>
                    <a:pt x="575578" y="426336"/>
                  </a:lnTo>
                  <a:lnTo>
                    <a:pt x="550791" y="464610"/>
                  </a:lnTo>
                  <a:lnTo>
                    <a:pt x="520326" y="498645"/>
                  </a:lnTo>
                  <a:lnTo>
                    <a:pt x="484810" y="527841"/>
                  </a:lnTo>
                  <a:lnTo>
                    <a:pt x="444873" y="551596"/>
                  </a:lnTo>
                  <a:lnTo>
                    <a:pt x="401140" y="569308"/>
                  </a:lnTo>
                  <a:lnTo>
                    <a:pt x="354240" y="580376"/>
                  </a:lnTo>
                  <a:lnTo>
                    <a:pt x="304800" y="584200"/>
                  </a:lnTo>
                  <a:lnTo>
                    <a:pt x="255359" y="580376"/>
                  </a:lnTo>
                  <a:lnTo>
                    <a:pt x="208459" y="569308"/>
                  </a:lnTo>
                  <a:lnTo>
                    <a:pt x="164726" y="551596"/>
                  </a:lnTo>
                  <a:lnTo>
                    <a:pt x="124789" y="527841"/>
                  </a:lnTo>
                  <a:lnTo>
                    <a:pt x="89273" y="498645"/>
                  </a:lnTo>
                  <a:lnTo>
                    <a:pt x="58808" y="464610"/>
                  </a:lnTo>
                  <a:lnTo>
                    <a:pt x="34021" y="426336"/>
                  </a:lnTo>
                  <a:lnTo>
                    <a:pt x="15538" y="384426"/>
                  </a:lnTo>
                  <a:lnTo>
                    <a:pt x="3989" y="339480"/>
                  </a:lnTo>
                  <a:lnTo>
                    <a:pt x="0" y="292100"/>
                  </a:lnTo>
                  <a:close/>
                </a:path>
              </a:pathLst>
            </a:custGeom>
            <a:ln w="12700">
              <a:solidFill>
                <a:srgbClr val="97BBD9"/>
              </a:solidFill>
            </a:ln>
          </p:spPr>
          <p:txBody>
            <a:bodyPr wrap="square" lIns="0" tIns="0" rIns="0" bIns="0" rtlCol="0"/>
            <a:lstStyle/>
            <a:p/>
          </p:txBody>
        </p:sp>
        <p:sp>
          <p:nvSpPr>
            <p:cNvPr id="8" name="object 8"/>
            <p:cNvSpPr/>
            <p:nvPr/>
          </p:nvSpPr>
          <p:spPr>
            <a:xfrm>
              <a:off x="3587750" y="1250950"/>
              <a:ext cx="647700" cy="635000"/>
            </a:xfrm>
            <a:custGeom>
              <a:avLst/>
              <a:gdLst/>
              <a:ahLst/>
              <a:cxnLst/>
              <a:rect l="l" t="t" r="r" b="b"/>
              <a:pathLst>
                <a:path w="647700" h="635000">
                  <a:moveTo>
                    <a:pt x="0" y="317500"/>
                  </a:moveTo>
                  <a:lnTo>
                    <a:pt x="3511" y="270582"/>
                  </a:lnTo>
                  <a:lnTo>
                    <a:pt x="13711" y="225801"/>
                  </a:lnTo>
                  <a:lnTo>
                    <a:pt x="30099" y="183649"/>
                  </a:lnTo>
                  <a:lnTo>
                    <a:pt x="52174" y="144617"/>
                  </a:lnTo>
                  <a:lnTo>
                    <a:pt x="79434" y="109196"/>
                  </a:lnTo>
                  <a:lnTo>
                    <a:pt x="111380" y="77877"/>
                  </a:lnTo>
                  <a:lnTo>
                    <a:pt x="147510" y="51151"/>
                  </a:lnTo>
                  <a:lnTo>
                    <a:pt x="187323" y="29509"/>
                  </a:lnTo>
                  <a:lnTo>
                    <a:pt x="230317" y="13442"/>
                  </a:lnTo>
                  <a:lnTo>
                    <a:pt x="275993" y="3442"/>
                  </a:lnTo>
                  <a:lnTo>
                    <a:pt x="323850" y="0"/>
                  </a:lnTo>
                  <a:lnTo>
                    <a:pt x="371706" y="3442"/>
                  </a:lnTo>
                  <a:lnTo>
                    <a:pt x="417382" y="13442"/>
                  </a:lnTo>
                  <a:lnTo>
                    <a:pt x="460376" y="29509"/>
                  </a:lnTo>
                  <a:lnTo>
                    <a:pt x="500189" y="51151"/>
                  </a:lnTo>
                  <a:lnTo>
                    <a:pt x="536319" y="77877"/>
                  </a:lnTo>
                  <a:lnTo>
                    <a:pt x="568265" y="109196"/>
                  </a:lnTo>
                  <a:lnTo>
                    <a:pt x="595525" y="144617"/>
                  </a:lnTo>
                  <a:lnTo>
                    <a:pt x="617600" y="183649"/>
                  </a:lnTo>
                  <a:lnTo>
                    <a:pt x="633988" y="225801"/>
                  </a:lnTo>
                  <a:lnTo>
                    <a:pt x="644188" y="270582"/>
                  </a:lnTo>
                  <a:lnTo>
                    <a:pt x="647700" y="317500"/>
                  </a:lnTo>
                  <a:lnTo>
                    <a:pt x="644188" y="364417"/>
                  </a:lnTo>
                  <a:lnTo>
                    <a:pt x="633988" y="409198"/>
                  </a:lnTo>
                  <a:lnTo>
                    <a:pt x="617600" y="451350"/>
                  </a:lnTo>
                  <a:lnTo>
                    <a:pt x="595525" y="490382"/>
                  </a:lnTo>
                  <a:lnTo>
                    <a:pt x="568265" y="525803"/>
                  </a:lnTo>
                  <a:lnTo>
                    <a:pt x="536319" y="557122"/>
                  </a:lnTo>
                  <a:lnTo>
                    <a:pt x="500189" y="583848"/>
                  </a:lnTo>
                  <a:lnTo>
                    <a:pt x="460376" y="605490"/>
                  </a:lnTo>
                  <a:lnTo>
                    <a:pt x="417382" y="621557"/>
                  </a:lnTo>
                  <a:lnTo>
                    <a:pt x="371706" y="631557"/>
                  </a:lnTo>
                  <a:lnTo>
                    <a:pt x="323850" y="635000"/>
                  </a:lnTo>
                  <a:lnTo>
                    <a:pt x="275993" y="631557"/>
                  </a:lnTo>
                  <a:lnTo>
                    <a:pt x="230317" y="621557"/>
                  </a:lnTo>
                  <a:lnTo>
                    <a:pt x="187323" y="605490"/>
                  </a:lnTo>
                  <a:lnTo>
                    <a:pt x="147510" y="583848"/>
                  </a:lnTo>
                  <a:lnTo>
                    <a:pt x="111380" y="557122"/>
                  </a:lnTo>
                  <a:lnTo>
                    <a:pt x="79434" y="525803"/>
                  </a:lnTo>
                  <a:lnTo>
                    <a:pt x="52174" y="490382"/>
                  </a:lnTo>
                  <a:lnTo>
                    <a:pt x="30099" y="451350"/>
                  </a:lnTo>
                  <a:lnTo>
                    <a:pt x="13711" y="409198"/>
                  </a:lnTo>
                  <a:lnTo>
                    <a:pt x="3511" y="364417"/>
                  </a:lnTo>
                  <a:lnTo>
                    <a:pt x="0" y="317500"/>
                  </a:lnTo>
                  <a:close/>
                </a:path>
              </a:pathLst>
            </a:custGeom>
            <a:ln w="12700">
              <a:solidFill>
                <a:srgbClr val="97BBD9"/>
              </a:solidFill>
            </a:ln>
          </p:spPr>
          <p:txBody>
            <a:bodyPr wrap="square" lIns="0" tIns="0" rIns="0" bIns="0" rtlCol="0"/>
            <a:lstStyle/>
            <a:p/>
          </p:txBody>
        </p:sp>
        <p:sp>
          <p:nvSpPr>
            <p:cNvPr id="9" name="object 9"/>
            <p:cNvSpPr/>
            <p:nvPr/>
          </p:nvSpPr>
          <p:spPr>
            <a:xfrm>
              <a:off x="3562350" y="2025650"/>
              <a:ext cx="266700" cy="254000"/>
            </a:xfrm>
            <a:custGeom>
              <a:avLst/>
              <a:gdLst/>
              <a:ahLst/>
              <a:cxnLst/>
              <a:rect l="l" t="t" r="r" b="b"/>
              <a:pathLst>
                <a:path w="266700" h="254000">
                  <a:moveTo>
                    <a:pt x="0" y="127000"/>
                  </a:moveTo>
                  <a:lnTo>
                    <a:pt x="10479" y="77565"/>
                  </a:lnTo>
                  <a:lnTo>
                    <a:pt x="39057" y="37197"/>
                  </a:lnTo>
                  <a:lnTo>
                    <a:pt x="81444" y="9980"/>
                  </a:lnTo>
                  <a:lnTo>
                    <a:pt x="133350" y="0"/>
                  </a:lnTo>
                  <a:lnTo>
                    <a:pt x="185255" y="9980"/>
                  </a:lnTo>
                  <a:lnTo>
                    <a:pt x="227642" y="37197"/>
                  </a:lnTo>
                  <a:lnTo>
                    <a:pt x="256220" y="77565"/>
                  </a:lnTo>
                  <a:lnTo>
                    <a:pt x="266700" y="127000"/>
                  </a:lnTo>
                  <a:lnTo>
                    <a:pt x="256220" y="176434"/>
                  </a:lnTo>
                  <a:lnTo>
                    <a:pt x="227642" y="216802"/>
                  </a:lnTo>
                  <a:lnTo>
                    <a:pt x="185255" y="244019"/>
                  </a:lnTo>
                  <a:lnTo>
                    <a:pt x="133350" y="254000"/>
                  </a:lnTo>
                  <a:lnTo>
                    <a:pt x="81444" y="244019"/>
                  </a:lnTo>
                  <a:lnTo>
                    <a:pt x="39057" y="216802"/>
                  </a:lnTo>
                  <a:lnTo>
                    <a:pt x="10479" y="176434"/>
                  </a:lnTo>
                  <a:lnTo>
                    <a:pt x="0" y="127000"/>
                  </a:lnTo>
                  <a:close/>
                </a:path>
              </a:pathLst>
            </a:custGeom>
            <a:ln w="12700">
              <a:solidFill>
                <a:srgbClr val="D9D9D9"/>
              </a:solidFill>
            </a:ln>
          </p:spPr>
          <p:txBody>
            <a:bodyPr wrap="square" lIns="0" tIns="0" rIns="0" bIns="0" rtlCol="0"/>
            <a:lstStyle/>
            <a:p/>
          </p:txBody>
        </p:sp>
        <p:sp>
          <p:nvSpPr>
            <p:cNvPr id="10" name="object 10"/>
            <p:cNvSpPr/>
            <p:nvPr/>
          </p:nvSpPr>
          <p:spPr>
            <a:xfrm>
              <a:off x="3829050" y="2584450"/>
              <a:ext cx="254000" cy="254000"/>
            </a:xfrm>
            <a:custGeom>
              <a:avLst/>
              <a:gdLst/>
              <a:ahLst/>
              <a:cxnLst/>
              <a:rect l="l" t="t" r="r" b="b"/>
              <a:pathLst>
                <a:path w="254000" h="254000">
                  <a:moveTo>
                    <a:pt x="0" y="127000"/>
                  </a:moveTo>
                  <a:lnTo>
                    <a:pt x="9980" y="77565"/>
                  </a:lnTo>
                  <a:lnTo>
                    <a:pt x="37197" y="37197"/>
                  </a:lnTo>
                  <a:lnTo>
                    <a:pt x="77565" y="9980"/>
                  </a:lnTo>
                  <a:lnTo>
                    <a:pt x="127000" y="0"/>
                  </a:lnTo>
                  <a:lnTo>
                    <a:pt x="176434" y="9980"/>
                  </a:lnTo>
                  <a:lnTo>
                    <a:pt x="216802" y="37197"/>
                  </a:lnTo>
                  <a:lnTo>
                    <a:pt x="244019" y="77565"/>
                  </a:lnTo>
                  <a:lnTo>
                    <a:pt x="254000" y="127000"/>
                  </a:lnTo>
                  <a:lnTo>
                    <a:pt x="244019" y="176434"/>
                  </a:lnTo>
                  <a:lnTo>
                    <a:pt x="216802" y="216802"/>
                  </a:lnTo>
                  <a:lnTo>
                    <a:pt x="176434" y="244019"/>
                  </a:lnTo>
                  <a:lnTo>
                    <a:pt x="127000" y="254000"/>
                  </a:lnTo>
                  <a:lnTo>
                    <a:pt x="77565" y="244019"/>
                  </a:lnTo>
                  <a:lnTo>
                    <a:pt x="37197" y="216802"/>
                  </a:lnTo>
                  <a:lnTo>
                    <a:pt x="9980" y="176434"/>
                  </a:lnTo>
                  <a:lnTo>
                    <a:pt x="0" y="127000"/>
                  </a:lnTo>
                  <a:close/>
                </a:path>
              </a:pathLst>
            </a:custGeom>
            <a:ln w="12700">
              <a:solidFill>
                <a:srgbClr val="D9D9D9"/>
              </a:solidFill>
            </a:ln>
          </p:spPr>
          <p:txBody>
            <a:bodyPr wrap="square" lIns="0" tIns="0" rIns="0" bIns="0" rtlCol="0"/>
            <a:lstStyle/>
            <a:p/>
          </p:txBody>
        </p:sp>
        <p:sp>
          <p:nvSpPr>
            <p:cNvPr id="11" name="object 11"/>
            <p:cNvSpPr/>
            <p:nvPr/>
          </p:nvSpPr>
          <p:spPr>
            <a:xfrm>
              <a:off x="5378450" y="2101850"/>
              <a:ext cx="254000" cy="254000"/>
            </a:xfrm>
            <a:custGeom>
              <a:avLst/>
              <a:gdLst/>
              <a:ahLst/>
              <a:cxnLst/>
              <a:rect l="l" t="t" r="r" b="b"/>
              <a:pathLst>
                <a:path w="254000" h="254000">
                  <a:moveTo>
                    <a:pt x="0" y="127000"/>
                  </a:moveTo>
                  <a:lnTo>
                    <a:pt x="9980" y="77565"/>
                  </a:lnTo>
                  <a:lnTo>
                    <a:pt x="37197" y="37197"/>
                  </a:lnTo>
                  <a:lnTo>
                    <a:pt x="77565" y="9980"/>
                  </a:lnTo>
                  <a:lnTo>
                    <a:pt x="127000" y="0"/>
                  </a:lnTo>
                  <a:lnTo>
                    <a:pt x="176434" y="9980"/>
                  </a:lnTo>
                  <a:lnTo>
                    <a:pt x="216802" y="37197"/>
                  </a:lnTo>
                  <a:lnTo>
                    <a:pt x="244019" y="77565"/>
                  </a:lnTo>
                  <a:lnTo>
                    <a:pt x="254000" y="127000"/>
                  </a:lnTo>
                  <a:lnTo>
                    <a:pt x="244019" y="176434"/>
                  </a:lnTo>
                  <a:lnTo>
                    <a:pt x="216802" y="216802"/>
                  </a:lnTo>
                  <a:lnTo>
                    <a:pt x="176434" y="244019"/>
                  </a:lnTo>
                  <a:lnTo>
                    <a:pt x="127000" y="254000"/>
                  </a:lnTo>
                  <a:lnTo>
                    <a:pt x="77565" y="244019"/>
                  </a:lnTo>
                  <a:lnTo>
                    <a:pt x="37197" y="216802"/>
                  </a:lnTo>
                  <a:lnTo>
                    <a:pt x="9980" y="176434"/>
                  </a:lnTo>
                  <a:lnTo>
                    <a:pt x="0" y="127000"/>
                  </a:lnTo>
                  <a:close/>
                </a:path>
              </a:pathLst>
            </a:custGeom>
            <a:ln w="12700">
              <a:solidFill>
                <a:srgbClr val="D9D9D9"/>
              </a:solidFill>
            </a:ln>
          </p:spPr>
          <p:txBody>
            <a:bodyPr wrap="square" lIns="0" tIns="0" rIns="0" bIns="0" rtlCol="0"/>
            <a:lstStyle/>
            <a:p/>
          </p:txBody>
        </p:sp>
        <p:sp>
          <p:nvSpPr>
            <p:cNvPr id="12" name="object 12"/>
            <p:cNvSpPr/>
            <p:nvPr/>
          </p:nvSpPr>
          <p:spPr>
            <a:xfrm>
              <a:off x="3460750" y="4006850"/>
              <a:ext cx="266700" cy="254000"/>
            </a:xfrm>
            <a:custGeom>
              <a:avLst/>
              <a:gdLst/>
              <a:ahLst/>
              <a:cxnLst/>
              <a:rect l="l" t="t" r="r" b="b"/>
              <a:pathLst>
                <a:path w="266700" h="254000">
                  <a:moveTo>
                    <a:pt x="0" y="127000"/>
                  </a:moveTo>
                  <a:lnTo>
                    <a:pt x="10479" y="77565"/>
                  </a:lnTo>
                  <a:lnTo>
                    <a:pt x="39057" y="37197"/>
                  </a:lnTo>
                  <a:lnTo>
                    <a:pt x="81444" y="9980"/>
                  </a:lnTo>
                  <a:lnTo>
                    <a:pt x="133350" y="0"/>
                  </a:lnTo>
                  <a:lnTo>
                    <a:pt x="185255" y="9980"/>
                  </a:lnTo>
                  <a:lnTo>
                    <a:pt x="227642" y="37197"/>
                  </a:lnTo>
                  <a:lnTo>
                    <a:pt x="256220" y="77565"/>
                  </a:lnTo>
                  <a:lnTo>
                    <a:pt x="266700" y="127000"/>
                  </a:lnTo>
                  <a:lnTo>
                    <a:pt x="256220" y="176434"/>
                  </a:lnTo>
                  <a:lnTo>
                    <a:pt x="227642" y="216802"/>
                  </a:lnTo>
                  <a:lnTo>
                    <a:pt x="185255" y="244019"/>
                  </a:lnTo>
                  <a:lnTo>
                    <a:pt x="133350" y="254000"/>
                  </a:lnTo>
                  <a:lnTo>
                    <a:pt x="81444" y="244019"/>
                  </a:lnTo>
                  <a:lnTo>
                    <a:pt x="39057" y="216802"/>
                  </a:lnTo>
                  <a:lnTo>
                    <a:pt x="10479" y="176434"/>
                  </a:lnTo>
                  <a:lnTo>
                    <a:pt x="0" y="127000"/>
                  </a:lnTo>
                  <a:close/>
                </a:path>
              </a:pathLst>
            </a:custGeom>
            <a:ln w="12700">
              <a:solidFill>
                <a:srgbClr val="D9D9D9"/>
              </a:solidFill>
            </a:ln>
          </p:spPr>
          <p:txBody>
            <a:bodyPr wrap="square" lIns="0" tIns="0" rIns="0" bIns="0" rtlCol="0"/>
            <a:lstStyle/>
            <a:p/>
          </p:txBody>
        </p:sp>
      </p:grpSp>
      <p:sp>
        <p:nvSpPr>
          <p:cNvPr id="13" name="object 13"/>
          <p:cNvSpPr txBox="1"/>
          <p:nvPr/>
        </p:nvSpPr>
        <p:spPr>
          <a:xfrm>
            <a:off x="558909" y="879985"/>
            <a:ext cx="28829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黑体" panose="02010609060101010101" charset="-122"/>
                <a:cs typeface="黑体" panose="02010609060101010101" charset="-122"/>
              </a:rPr>
              <a:t>2、缺乏健康意识和营养知识</a:t>
            </a:r>
            <a:endParaRPr sz="1800">
              <a:latin typeface="黑体" panose="02010609060101010101" charset="-122"/>
              <a:cs typeface="黑体" panose="02010609060101010101" charset="-122"/>
            </a:endParaRPr>
          </a:p>
        </p:txBody>
      </p:sp>
      <p:sp>
        <p:nvSpPr>
          <p:cNvPr id="14" name="object 14"/>
          <p:cNvSpPr txBox="1"/>
          <p:nvPr/>
        </p:nvSpPr>
        <p:spPr>
          <a:xfrm>
            <a:off x="1486381" y="4034657"/>
            <a:ext cx="129540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黑体" panose="02010609060101010101" charset="-122"/>
                <a:cs typeface="黑体" panose="02010609060101010101" charset="-122"/>
              </a:rPr>
              <a:t>不吃早餐，早餐质量差</a:t>
            </a:r>
            <a:endParaRPr sz="1000">
              <a:latin typeface="黑体" panose="02010609060101010101" charset="-122"/>
              <a:cs typeface="黑体" panose="02010609060101010101" charset="-122"/>
            </a:endParaRPr>
          </a:p>
        </p:txBody>
      </p:sp>
      <p:sp>
        <p:nvSpPr>
          <p:cNvPr id="15" name="object 15"/>
          <p:cNvSpPr txBox="1"/>
          <p:nvPr/>
        </p:nvSpPr>
        <p:spPr>
          <a:xfrm>
            <a:off x="1787373" y="2553830"/>
            <a:ext cx="116840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黑体" panose="02010609060101010101" charset="-122"/>
                <a:cs typeface="黑体" panose="02010609060101010101" charset="-122"/>
              </a:rPr>
              <a:t>偏食挑食，爱吃零食</a:t>
            </a:r>
            <a:endParaRPr sz="1000">
              <a:latin typeface="黑体" panose="02010609060101010101" charset="-122"/>
              <a:cs typeface="黑体" panose="02010609060101010101" charset="-122"/>
            </a:endParaRPr>
          </a:p>
        </p:txBody>
      </p:sp>
      <p:sp>
        <p:nvSpPr>
          <p:cNvPr id="16" name="object 16"/>
          <p:cNvSpPr txBox="1"/>
          <p:nvPr/>
        </p:nvSpPr>
        <p:spPr>
          <a:xfrm>
            <a:off x="754709" y="3055406"/>
            <a:ext cx="1803400" cy="482600"/>
          </a:xfrm>
          <a:prstGeom prst="rect">
            <a:avLst/>
          </a:prstGeom>
        </p:spPr>
        <p:txBody>
          <a:bodyPr vert="horz" wrap="square" lIns="0" tIns="12700" rIns="0" bIns="0" rtlCol="0">
            <a:spAutoFit/>
          </a:bodyPr>
          <a:lstStyle/>
          <a:p>
            <a:pPr marL="12700" marR="5080">
              <a:lnSpc>
                <a:spcPct val="150000"/>
              </a:lnSpc>
              <a:spcBef>
                <a:spcPts val="100"/>
              </a:spcBef>
            </a:pPr>
            <a:r>
              <a:rPr sz="1000" dirty="0">
                <a:latin typeface="黑体" panose="02010609060101010101" charset="-122"/>
                <a:cs typeface="黑体" panose="02010609060101010101" charset="-122"/>
              </a:rPr>
              <a:t>认为“热汤热饭”、“吃饱”、  “胃口好”就健康</a:t>
            </a:r>
            <a:endParaRPr sz="1000">
              <a:latin typeface="黑体" panose="02010609060101010101" charset="-122"/>
              <a:cs typeface="黑体" panose="02010609060101010101" charset="-122"/>
            </a:endParaRPr>
          </a:p>
        </p:txBody>
      </p:sp>
      <p:sp>
        <p:nvSpPr>
          <p:cNvPr id="17" name="object 17"/>
          <p:cNvSpPr txBox="1"/>
          <p:nvPr/>
        </p:nvSpPr>
        <p:spPr>
          <a:xfrm>
            <a:off x="1147260" y="2010442"/>
            <a:ext cx="167640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黑体" panose="02010609060101010101" charset="-122"/>
                <a:cs typeface="黑体" panose="02010609060101010101" charset="-122"/>
              </a:rPr>
              <a:t>水果蔬菜量摄入量过多与过少</a:t>
            </a:r>
            <a:endParaRPr sz="1000">
              <a:latin typeface="黑体" panose="02010609060101010101" charset="-122"/>
              <a:cs typeface="黑体" panose="02010609060101010101" charset="-122"/>
            </a:endParaRPr>
          </a:p>
        </p:txBody>
      </p:sp>
      <p:sp>
        <p:nvSpPr>
          <p:cNvPr id="18" name="object 18"/>
          <p:cNvSpPr txBox="1"/>
          <p:nvPr/>
        </p:nvSpPr>
        <p:spPr>
          <a:xfrm>
            <a:off x="2315731" y="1540423"/>
            <a:ext cx="91440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黑体" panose="02010609060101010101" charset="-122"/>
                <a:cs typeface="黑体" panose="02010609060101010101" charset="-122"/>
              </a:rPr>
              <a:t>高蛋白食物过多</a:t>
            </a:r>
            <a:endParaRPr sz="1000">
              <a:latin typeface="黑体" panose="02010609060101010101" charset="-122"/>
              <a:cs typeface="黑体" panose="02010609060101010101" charset="-122"/>
            </a:endParaRPr>
          </a:p>
        </p:txBody>
      </p:sp>
      <p:sp>
        <p:nvSpPr>
          <p:cNvPr id="19" name="object 19"/>
          <p:cNvSpPr txBox="1"/>
          <p:nvPr/>
        </p:nvSpPr>
        <p:spPr>
          <a:xfrm>
            <a:off x="5324226" y="1414502"/>
            <a:ext cx="205740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黑体" panose="02010609060101010101" charset="-122"/>
                <a:cs typeface="黑体" panose="02010609060101010101" charset="-122"/>
              </a:rPr>
              <a:t>未养成饮奶习惯，多喝饮料、冷饮…</a:t>
            </a:r>
            <a:endParaRPr sz="1000">
              <a:latin typeface="黑体" panose="02010609060101010101" charset="-122"/>
              <a:cs typeface="黑体" panose="02010609060101010101" charset="-122"/>
            </a:endParaRPr>
          </a:p>
        </p:txBody>
      </p:sp>
      <p:sp>
        <p:nvSpPr>
          <p:cNvPr id="20" name="object 20"/>
          <p:cNvSpPr txBox="1"/>
          <p:nvPr/>
        </p:nvSpPr>
        <p:spPr>
          <a:xfrm>
            <a:off x="5882359" y="1960010"/>
            <a:ext cx="154940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黑体" panose="02010609060101010101" charset="-122"/>
                <a:cs typeface="黑体" panose="02010609060101010101" charset="-122"/>
              </a:rPr>
              <a:t>营养教育在中国起步较晚…</a:t>
            </a:r>
            <a:endParaRPr sz="1000">
              <a:latin typeface="黑体" panose="02010609060101010101" charset="-122"/>
              <a:cs typeface="黑体" panose="02010609060101010101" charset="-122"/>
            </a:endParaRPr>
          </a:p>
        </p:txBody>
      </p:sp>
      <p:sp>
        <p:nvSpPr>
          <p:cNvPr id="21" name="object 21"/>
          <p:cNvSpPr txBox="1"/>
          <p:nvPr/>
        </p:nvSpPr>
        <p:spPr>
          <a:xfrm>
            <a:off x="6719296" y="2439602"/>
            <a:ext cx="2057400" cy="482600"/>
          </a:xfrm>
          <a:prstGeom prst="rect">
            <a:avLst/>
          </a:prstGeom>
        </p:spPr>
        <p:txBody>
          <a:bodyPr vert="horz" wrap="square" lIns="0" tIns="12700" rIns="0" bIns="0" rtlCol="0">
            <a:spAutoFit/>
          </a:bodyPr>
          <a:lstStyle/>
          <a:p>
            <a:pPr marL="12700" marR="5080">
              <a:lnSpc>
                <a:spcPct val="150000"/>
              </a:lnSpc>
              <a:spcBef>
                <a:spcPts val="100"/>
              </a:spcBef>
            </a:pPr>
            <a:r>
              <a:rPr sz="1000" dirty="0">
                <a:latin typeface="黑体" panose="02010609060101010101" charset="-122"/>
                <a:cs typeface="黑体" panose="02010609060101010101" charset="-122"/>
              </a:rPr>
              <a:t>课程完善程度及重视度逐渐提上了议 事日程</a:t>
            </a:r>
            <a:endParaRPr sz="1000">
              <a:latin typeface="黑体" panose="02010609060101010101" charset="-122"/>
              <a:cs typeface="黑体" panose="02010609060101010101" charset="-122"/>
            </a:endParaRPr>
          </a:p>
        </p:txBody>
      </p:sp>
      <p:sp>
        <p:nvSpPr>
          <p:cNvPr id="22" name="object 22"/>
          <p:cNvSpPr txBox="1"/>
          <p:nvPr/>
        </p:nvSpPr>
        <p:spPr>
          <a:xfrm>
            <a:off x="6669935" y="3437361"/>
            <a:ext cx="2057400" cy="482600"/>
          </a:xfrm>
          <a:prstGeom prst="rect">
            <a:avLst/>
          </a:prstGeom>
        </p:spPr>
        <p:txBody>
          <a:bodyPr vert="horz" wrap="square" lIns="0" tIns="12700" rIns="0" bIns="0" rtlCol="0">
            <a:spAutoFit/>
          </a:bodyPr>
          <a:lstStyle/>
          <a:p>
            <a:pPr marL="12700" marR="5080">
              <a:lnSpc>
                <a:spcPct val="150000"/>
              </a:lnSpc>
              <a:spcBef>
                <a:spcPts val="100"/>
              </a:spcBef>
            </a:pPr>
            <a:r>
              <a:rPr sz="1000" dirty="0">
                <a:latin typeface="黑体" panose="02010609060101010101" charset="-122"/>
                <a:cs typeface="黑体" panose="02010609060101010101" charset="-122"/>
              </a:rPr>
              <a:t>家长普遍缺乏营养知识，学校营养教 育形式不够丰富</a:t>
            </a:r>
            <a:endParaRPr sz="1000">
              <a:latin typeface="黑体" panose="02010609060101010101" charset="-122"/>
              <a:cs typeface="黑体" panose="02010609060101010101" charset="-122"/>
            </a:endParaRPr>
          </a:p>
        </p:txBody>
      </p:sp>
      <p:sp>
        <p:nvSpPr>
          <p:cNvPr id="23" name="object 23"/>
          <p:cNvSpPr txBox="1">
            <a:spLocks noGrp="1"/>
          </p:cNvSpPr>
          <p:nvPr>
            <p:ph type="title"/>
          </p:nvPr>
        </p:nvSpPr>
        <p:spPr>
          <a:xfrm>
            <a:off x="247650" y="273050"/>
            <a:ext cx="5385435" cy="28956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0000"/>
                </a:solidFill>
              </a:rPr>
              <a:t>一、学生的营养与健康现状决定了</a:t>
            </a:r>
            <a:r>
              <a:rPr sz="1800" dirty="0">
                <a:solidFill>
                  <a:srgbClr val="FF0000"/>
                </a:solidFill>
              </a:rPr>
              <a:t>“干预”</a:t>
            </a:r>
            <a:r>
              <a:rPr sz="1800" dirty="0">
                <a:solidFill>
                  <a:srgbClr val="000000"/>
                </a:solidFill>
              </a:rPr>
              <a:t>的必要性</a:t>
            </a:r>
            <a:endParaRPr sz="1800"/>
          </a:p>
        </p:txBody>
      </p:sp>
      <p:sp>
        <p:nvSpPr>
          <p:cNvPr id="24" name="object 24"/>
          <p:cNvSpPr/>
          <p:nvPr/>
        </p:nvSpPr>
        <p:spPr>
          <a:xfrm>
            <a:off x="6350" y="679450"/>
            <a:ext cx="6372225" cy="0"/>
          </a:xfrm>
          <a:custGeom>
            <a:avLst/>
            <a:gdLst/>
            <a:ahLst/>
            <a:cxnLst/>
            <a:rect l="l" t="t" r="r" b="b"/>
            <a:pathLst>
              <a:path w="6372225">
                <a:moveTo>
                  <a:pt x="0" y="0"/>
                </a:moveTo>
                <a:lnTo>
                  <a:pt x="6372200" y="1"/>
                </a:lnTo>
              </a:path>
            </a:pathLst>
          </a:custGeom>
          <a:ln w="12700">
            <a:solidFill>
              <a:srgbClr val="1597BB"/>
            </a:solidFill>
          </a:ln>
        </p:spPr>
        <p:txBody>
          <a:bodyPr wrap="square" lIns="0" tIns="0" rIns="0" bIns="0" rtlCol="0"/>
          <a:lstStyle/>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5755" y="284797"/>
            <a:ext cx="5613400" cy="320040"/>
          </a:xfrm>
          <a:prstGeom prst="rect">
            <a:avLst/>
          </a:prstGeom>
        </p:spPr>
        <p:txBody>
          <a:bodyPr vert="horz" wrap="square" lIns="0" tIns="12700" rIns="0" bIns="0" rtlCol="0">
            <a:spAutoFit/>
          </a:bodyPr>
          <a:lstStyle/>
          <a:p>
            <a:pPr marL="12700">
              <a:lnSpc>
                <a:spcPct val="100000"/>
              </a:lnSpc>
              <a:spcBef>
                <a:spcPts val="100"/>
              </a:spcBef>
            </a:pPr>
            <a:r>
              <a:rPr lang="zh-CN" sz="2000" dirty="0"/>
              <a:t>二</a:t>
            </a:r>
            <a:r>
              <a:rPr sz="2000" dirty="0"/>
              <a:t>、事实证明，开展“学生饮用奶计划”行之有效</a:t>
            </a:r>
            <a:endParaRPr sz="2000"/>
          </a:p>
        </p:txBody>
      </p:sp>
      <p:sp>
        <p:nvSpPr>
          <p:cNvPr id="3" name="object 3"/>
          <p:cNvSpPr txBox="1"/>
          <p:nvPr/>
        </p:nvSpPr>
        <p:spPr>
          <a:xfrm>
            <a:off x="595432" y="1034826"/>
            <a:ext cx="44831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0010"/>
                </a:solidFill>
                <a:latin typeface="黑体" panose="02010609060101010101" charset="-122"/>
                <a:cs typeface="黑体" panose="02010609060101010101" charset="-122"/>
              </a:rPr>
              <a:t>1、学生饮用奶计划对学生健康改善成效显著</a:t>
            </a:r>
            <a:endParaRPr sz="1800">
              <a:latin typeface="黑体" panose="02010609060101010101" charset="-122"/>
              <a:cs typeface="黑体" panose="02010609060101010101" charset="-122"/>
            </a:endParaRPr>
          </a:p>
        </p:txBody>
      </p:sp>
      <p:sp>
        <p:nvSpPr>
          <p:cNvPr id="4" name="object 4"/>
          <p:cNvSpPr txBox="1"/>
          <p:nvPr/>
        </p:nvSpPr>
        <p:spPr>
          <a:xfrm>
            <a:off x="831850" y="1555750"/>
            <a:ext cx="7505700" cy="756285"/>
          </a:xfrm>
          <a:prstGeom prst="rect">
            <a:avLst/>
          </a:prstGeom>
          <a:ln w="12700">
            <a:solidFill>
              <a:srgbClr val="1B68D9"/>
            </a:solidFill>
          </a:ln>
        </p:spPr>
        <p:txBody>
          <a:bodyPr vert="horz" wrap="square" lIns="0" tIns="115570" rIns="0" bIns="0" rtlCol="0">
            <a:spAutoFit/>
          </a:bodyPr>
          <a:lstStyle/>
          <a:p>
            <a:pPr marL="563245" marR="673100">
              <a:lnSpc>
                <a:spcPct val="149000"/>
              </a:lnSpc>
              <a:spcBef>
                <a:spcPts val="910"/>
              </a:spcBef>
            </a:pPr>
            <a:r>
              <a:rPr sz="1400" dirty="0">
                <a:solidFill>
                  <a:srgbClr val="000010"/>
                </a:solidFill>
                <a:latin typeface="微软雅黑" panose="020B0503020204020204" charset="-122"/>
                <a:cs typeface="微软雅黑" panose="020B0503020204020204" charset="-122"/>
              </a:rPr>
              <a:t>据中国疾病预防</a:t>
            </a:r>
            <a:r>
              <a:rPr sz="1400" spc="-100" dirty="0">
                <a:solidFill>
                  <a:srgbClr val="000010"/>
                </a:solidFill>
                <a:latin typeface="微软雅黑" panose="020B0503020204020204" charset="-122"/>
                <a:cs typeface="微软雅黑" panose="020B0503020204020204" charset="-122"/>
              </a:rPr>
              <a:t>控</a:t>
            </a:r>
            <a:r>
              <a:rPr sz="1400" dirty="0">
                <a:solidFill>
                  <a:srgbClr val="000010"/>
                </a:solidFill>
                <a:latin typeface="微软雅黑" panose="020B0503020204020204" charset="-122"/>
                <a:cs typeface="微软雅黑" panose="020B0503020204020204" charset="-122"/>
              </a:rPr>
              <a:t>制</a:t>
            </a:r>
            <a:r>
              <a:rPr sz="1400" spc="-100" dirty="0">
                <a:solidFill>
                  <a:srgbClr val="000010"/>
                </a:solidFill>
                <a:latin typeface="微软雅黑" panose="020B0503020204020204" charset="-122"/>
                <a:cs typeface="微软雅黑" panose="020B0503020204020204" charset="-122"/>
              </a:rPr>
              <a:t>中</a:t>
            </a:r>
            <a:r>
              <a:rPr sz="1400" dirty="0">
                <a:solidFill>
                  <a:srgbClr val="000010"/>
                </a:solidFill>
                <a:latin typeface="微软雅黑" panose="020B0503020204020204" charset="-122"/>
                <a:cs typeface="微软雅黑" panose="020B0503020204020204" charset="-122"/>
              </a:rPr>
              <a:t>心</a:t>
            </a:r>
            <a:r>
              <a:rPr sz="1400" spc="-100" dirty="0">
                <a:solidFill>
                  <a:srgbClr val="000010"/>
                </a:solidFill>
                <a:latin typeface="微软雅黑" panose="020B0503020204020204" charset="-122"/>
                <a:cs typeface="微软雅黑" panose="020B0503020204020204" charset="-122"/>
              </a:rPr>
              <a:t>营</a:t>
            </a:r>
            <a:r>
              <a:rPr sz="1400" dirty="0">
                <a:solidFill>
                  <a:srgbClr val="000010"/>
                </a:solidFill>
                <a:latin typeface="微软雅黑" panose="020B0503020204020204" charset="-122"/>
                <a:cs typeface="微软雅黑" panose="020B0503020204020204" charset="-122"/>
              </a:rPr>
              <a:t>养</a:t>
            </a:r>
            <a:r>
              <a:rPr sz="1400" spc="-100" dirty="0">
                <a:solidFill>
                  <a:srgbClr val="000010"/>
                </a:solidFill>
                <a:latin typeface="微软雅黑" panose="020B0503020204020204" charset="-122"/>
                <a:cs typeface="微软雅黑" panose="020B0503020204020204" charset="-122"/>
              </a:rPr>
              <a:t>与</a:t>
            </a:r>
            <a:r>
              <a:rPr sz="1400" dirty="0">
                <a:solidFill>
                  <a:srgbClr val="000010"/>
                </a:solidFill>
                <a:latin typeface="微软雅黑" panose="020B0503020204020204" charset="-122"/>
                <a:cs typeface="微软雅黑" panose="020B0503020204020204" charset="-122"/>
              </a:rPr>
              <a:t>食</a:t>
            </a:r>
            <a:r>
              <a:rPr sz="1400" spc="-100" dirty="0">
                <a:solidFill>
                  <a:srgbClr val="000010"/>
                </a:solidFill>
                <a:latin typeface="微软雅黑" panose="020B0503020204020204" charset="-122"/>
                <a:cs typeface="微软雅黑" panose="020B0503020204020204" charset="-122"/>
              </a:rPr>
              <a:t>品</a:t>
            </a:r>
            <a:r>
              <a:rPr sz="1400" dirty="0">
                <a:solidFill>
                  <a:srgbClr val="000010"/>
                </a:solidFill>
                <a:latin typeface="微软雅黑" panose="020B0503020204020204" charset="-122"/>
                <a:cs typeface="微软雅黑" panose="020B0503020204020204" charset="-122"/>
              </a:rPr>
              <a:t>安</a:t>
            </a:r>
            <a:r>
              <a:rPr sz="1400" spc="-100" dirty="0">
                <a:solidFill>
                  <a:srgbClr val="000010"/>
                </a:solidFill>
                <a:latin typeface="微软雅黑" panose="020B0503020204020204" charset="-122"/>
                <a:cs typeface="微软雅黑" panose="020B0503020204020204" charset="-122"/>
              </a:rPr>
              <a:t>全</a:t>
            </a:r>
            <a:r>
              <a:rPr sz="1400" dirty="0">
                <a:solidFill>
                  <a:srgbClr val="000010"/>
                </a:solidFill>
                <a:latin typeface="微软雅黑" panose="020B0503020204020204" charset="-122"/>
                <a:cs typeface="微软雅黑" panose="020B0503020204020204" charset="-122"/>
              </a:rPr>
              <a:t>研</a:t>
            </a:r>
            <a:r>
              <a:rPr sz="1400" spc="-100" dirty="0">
                <a:solidFill>
                  <a:srgbClr val="000010"/>
                </a:solidFill>
                <a:latin typeface="微软雅黑" panose="020B0503020204020204" charset="-122"/>
                <a:cs typeface="微软雅黑" panose="020B0503020204020204" charset="-122"/>
              </a:rPr>
              <a:t>究</a:t>
            </a:r>
            <a:r>
              <a:rPr sz="1400" dirty="0">
                <a:solidFill>
                  <a:srgbClr val="000010"/>
                </a:solidFill>
                <a:latin typeface="微软雅黑" panose="020B0503020204020204" charset="-122"/>
                <a:cs typeface="微软雅黑" panose="020B0503020204020204" charset="-122"/>
              </a:rPr>
              <a:t>所</a:t>
            </a:r>
            <a:r>
              <a:rPr sz="1400" spc="-100" dirty="0">
                <a:solidFill>
                  <a:srgbClr val="000010"/>
                </a:solidFill>
                <a:latin typeface="微软雅黑" panose="020B0503020204020204" charset="-122"/>
                <a:cs typeface="微软雅黑" panose="020B0503020204020204" charset="-122"/>
              </a:rPr>
              <a:t>专</a:t>
            </a:r>
            <a:r>
              <a:rPr sz="1400" spc="-5" dirty="0">
                <a:solidFill>
                  <a:srgbClr val="000010"/>
                </a:solidFill>
                <a:latin typeface="微软雅黑" panose="020B0503020204020204" charset="-122"/>
                <a:cs typeface="微软雅黑" panose="020B0503020204020204" charset="-122"/>
              </a:rPr>
              <a:t>家</a:t>
            </a:r>
            <a:r>
              <a:rPr sz="1400" spc="-125" dirty="0">
                <a:solidFill>
                  <a:srgbClr val="000010"/>
                </a:solidFill>
                <a:latin typeface="微软雅黑" panose="020B0503020204020204" charset="-122"/>
                <a:cs typeface="微软雅黑" panose="020B0503020204020204" charset="-122"/>
              </a:rPr>
              <a:t>2</a:t>
            </a:r>
            <a:r>
              <a:rPr sz="1400" spc="-25" dirty="0">
                <a:solidFill>
                  <a:srgbClr val="000010"/>
                </a:solidFill>
                <a:latin typeface="微软雅黑" panose="020B0503020204020204" charset="-122"/>
                <a:cs typeface="微软雅黑" panose="020B0503020204020204" charset="-122"/>
              </a:rPr>
              <a:t>0</a:t>
            </a:r>
            <a:r>
              <a:rPr lang="en-US" sz="1400" spc="-25" dirty="0">
                <a:solidFill>
                  <a:srgbClr val="000010"/>
                </a:solidFill>
                <a:latin typeface="微软雅黑" panose="020B0503020204020204" charset="-122"/>
                <a:cs typeface="微软雅黑" panose="020B0503020204020204" charset="-122"/>
              </a:rPr>
              <a:t>1</a:t>
            </a:r>
            <a:r>
              <a:rPr sz="1400" spc="-20" dirty="0">
                <a:solidFill>
                  <a:srgbClr val="000010"/>
                </a:solidFill>
                <a:latin typeface="微软雅黑" panose="020B0503020204020204" charset="-122"/>
                <a:cs typeface="微软雅黑" panose="020B0503020204020204" charset="-122"/>
              </a:rPr>
              <a:t>9</a:t>
            </a:r>
            <a:r>
              <a:rPr sz="1400" dirty="0">
                <a:solidFill>
                  <a:srgbClr val="000010"/>
                </a:solidFill>
                <a:latin typeface="微软雅黑" panose="020B0503020204020204" charset="-122"/>
                <a:cs typeface="微软雅黑" panose="020B0503020204020204" charset="-122"/>
              </a:rPr>
              <a:t>年</a:t>
            </a:r>
            <a:r>
              <a:rPr sz="1400" spc="-100" dirty="0">
                <a:solidFill>
                  <a:srgbClr val="000010"/>
                </a:solidFill>
                <a:latin typeface="微软雅黑" panose="020B0503020204020204" charset="-122"/>
                <a:cs typeface="微软雅黑" panose="020B0503020204020204" charset="-122"/>
              </a:rPr>
              <a:t>对</a:t>
            </a:r>
            <a:r>
              <a:rPr lang="zh-CN" sz="1400" spc="-100" dirty="0">
                <a:solidFill>
                  <a:srgbClr val="000010"/>
                </a:solidFill>
                <a:latin typeface="微软雅黑" panose="020B0503020204020204" charset="-122"/>
                <a:cs typeface="微软雅黑" panose="020B0503020204020204" charset="-122"/>
              </a:rPr>
              <a:t>广州市</a:t>
            </a:r>
            <a:r>
              <a:rPr lang="en-US" sz="1400" spc="-125" dirty="0">
                <a:solidFill>
                  <a:srgbClr val="000010"/>
                </a:solidFill>
                <a:latin typeface="微软雅黑" panose="020B0503020204020204" charset="-122"/>
                <a:cs typeface="微软雅黑" panose="020B0503020204020204" charset="-122"/>
              </a:rPr>
              <a:t>1200</a:t>
            </a:r>
            <a:r>
              <a:rPr sz="1400" dirty="0">
                <a:solidFill>
                  <a:srgbClr val="000010"/>
                </a:solidFill>
                <a:latin typeface="微软雅黑" panose="020B0503020204020204" charset="-122"/>
                <a:cs typeface="微软雅黑" panose="020B0503020204020204" charset="-122"/>
              </a:rPr>
              <a:t>名</a:t>
            </a:r>
            <a:r>
              <a:rPr sz="1400" spc="-25" dirty="0">
                <a:solidFill>
                  <a:srgbClr val="000010"/>
                </a:solidFill>
                <a:latin typeface="微软雅黑" panose="020B0503020204020204" charset="-122"/>
                <a:cs typeface="微软雅黑" panose="020B0503020204020204" charset="-122"/>
              </a:rPr>
              <a:t>4</a:t>
            </a:r>
            <a:r>
              <a:rPr sz="1400" spc="-100" dirty="0">
                <a:solidFill>
                  <a:srgbClr val="000010"/>
                </a:solidFill>
                <a:latin typeface="微软雅黑" panose="020B0503020204020204" charset="-122"/>
                <a:cs typeface="微软雅黑" panose="020B0503020204020204" charset="-122"/>
              </a:rPr>
              <a:t>至</a:t>
            </a:r>
            <a:r>
              <a:rPr sz="1400" spc="-25" dirty="0">
                <a:solidFill>
                  <a:srgbClr val="000010"/>
                </a:solidFill>
                <a:latin typeface="微软雅黑" panose="020B0503020204020204" charset="-122"/>
                <a:cs typeface="微软雅黑" panose="020B0503020204020204" charset="-122"/>
              </a:rPr>
              <a:t>6</a:t>
            </a:r>
            <a:r>
              <a:rPr sz="1400" dirty="0">
                <a:solidFill>
                  <a:srgbClr val="000010"/>
                </a:solidFill>
                <a:latin typeface="微软雅黑" panose="020B0503020204020204" charset="-122"/>
                <a:cs typeface="微软雅黑" panose="020B0503020204020204" charset="-122"/>
              </a:rPr>
              <a:t>年 级小学生的调查</a:t>
            </a:r>
            <a:r>
              <a:rPr sz="1400" spc="-100" dirty="0">
                <a:solidFill>
                  <a:srgbClr val="000010"/>
                </a:solidFill>
                <a:latin typeface="微软雅黑" panose="020B0503020204020204" charset="-122"/>
                <a:cs typeface="微软雅黑" panose="020B0503020204020204" charset="-122"/>
              </a:rPr>
              <a:t>，</a:t>
            </a:r>
            <a:r>
              <a:rPr sz="1400" dirty="0">
                <a:solidFill>
                  <a:srgbClr val="000010"/>
                </a:solidFill>
                <a:latin typeface="微软雅黑" panose="020B0503020204020204" charset="-122"/>
                <a:cs typeface="微软雅黑" panose="020B0503020204020204" charset="-122"/>
              </a:rPr>
              <a:t>经</a:t>
            </a:r>
            <a:r>
              <a:rPr sz="1400" spc="-100" dirty="0">
                <a:solidFill>
                  <a:srgbClr val="000010"/>
                </a:solidFill>
                <a:latin typeface="微软雅黑" panose="020B0503020204020204" charset="-122"/>
                <a:cs typeface="微软雅黑" panose="020B0503020204020204" charset="-122"/>
              </a:rPr>
              <a:t>常</a:t>
            </a:r>
            <a:r>
              <a:rPr sz="1400" dirty="0">
                <a:solidFill>
                  <a:srgbClr val="000010"/>
                </a:solidFill>
                <a:latin typeface="微软雅黑" panose="020B0503020204020204" charset="-122"/>
                <a:cs typeface="微软雅黑" panose="020B0503020204020204" charset="-122"/>
              </a:rPr>
              <a:t>饮</a:t>
            </a:r>
            <a:r>
              <a:rPr sz="1400" spc="-100" dirty="0">
                <a:solidFill>
                  <a:srgbClr val="000010"/>
                </a:solidFill>
                <a:latin typeface="微软雅黑" panose="020B0503020204020204" charset="-122"/>
                <a:cs typeface="微软雅黑" panose="020B0503020204020204" charset="-122"/>
              </a:rPr>
              <a:t>奶</a:t>
            </a:r>
            <a:r>
              <a:rPr sz="1400" dirty="0">
                <a:solidFill>
                  <a:srgbClr val="000010"/>
                </a:solidFill>
                <a:latin typeface="微软雅黑" panose="020B0503020204020204" charset="-122"/>
                <a:cs typeface="微软雅黑" panose="020B0503020204020204" charset="-122"/>
              </a:rPr>
              <a:t>组</a:t>
            </a:r>
            <a:r>
              <a:rPr sz="1400" spc="-100" dirty="0">
                <a:solidFill>
                  <a:srgbClr val="000010"/>
                </a:solidFill>
                <a:latin typeface="微软雅黑" panose="020B0503020204020204" charset="-122"/>
                <a:cs typeface="微软雅黑" panose="020B0503020204020204" charset="-122"/>
              </a:rPr>
              <a:t>学</a:t>
            </a:r>
            <a:r>
              <a:rPr sz="1400" dirty="0">
                <a:solidFill>
                  <a:srgbClr val="000010"/>
                </a:solidFill>
                <a:latin typeface="微软雅黑" panose="020B0503020204020204" charset="-122"/>
                <a:cs typeface="微软雅黑" panose="020B0503020204020204" charset="-122"/>
              </a:rPr>
              <a:t>生</a:t>
            </a:r>
            <a:r>
              <a:rPr sz="1400" spc="-100" dirty="0">
                <a:solidFill>
                  <a:srgbClr val="000010"/>
                </a:solidFill>
                <a:latin typeface="微软雅黑" panose="020B0503020204020204" charset="-122"/>
                <a:cs typeface="微软雅黑" panose="020B0503020204020204" charset="-122"/>
              </a:rPr>
              <a:t>与</a:t>
            </a:r>
            <a:r>
              <a:rPr sz="1400" dirty="0">
                <a:solidFill>
                  <a:srgbClr val="000010"/>
                </a:solidFill>
                <a:latin typeface="微软雅黑" panose="020B0503020204020204" charset="-122"/>
                <a:cs typeface="微软雅黑" panose="020B0503020204020204" charset="-122"/>
              </a:rPr>
              <a:t>较</a:t>
            </a:r>
            <a:r>
              <a:rPr sz="1400" spc="-100" dirty="0">
                <a:solidFill>
                  <a:srgbClr val="000010"/>
                </a:solidFill>
                <a:latin typeface="微软雅黑" panose="020B0503020204020204" charset="-122"/>
                <a:cs typeface="微软雅黑" panose="020B0503020204020204" charset="-122"/>
              </a:rPr>
              <a:t>少</a:t>
            </a:r>
            <a:r>
              <a:rPr sz="1400" dirty="0">
                <a:solidFill>
                  <a:srgbClr val="000010"/>
                </a:solidFill>
                <a:latin typeface="微软雅黑" panose="020B0503020204020204" charset="-122"/>
                <a:cs typeface="微软雅黑" panose="020B0503020204020204" charset="-122"/>
              </a:rPr>
              <a:t>饮</a:t>
            </a:r>
            <a:r>
              <a:rPr sz="1400" spc="-100" dirty="0">
                <a:solidFill>
                  <a:srgbClr val="000010"/>
                </a:solidFill>
                <a:latin typeface="微软雅黑" panose="020B0503020204020204" charset="-122"/>
                <a:cs typeface="微软雅黑" panose="020B0503020204020204" charset="-122"/>
              </a:rPr>
              <a:t>奶</a:t>
            </a:r>
            <a:r>
              <a:rPr sz="1400" dirty="0">
                <a:solidFill>
                  <a:srgbClr val="000010"/>
                </a:solidFill>
                <a:latin typeface="微软雅黑" panose="020B0503020204020204" charset="-122"/>
                <a:cs typeface="微软雅黑" panose="020B0503020204020204" charset="-122"/>
              </a:rPr>
              <a:t>组</a:t>
            </a:r>
            <a:r>
              <a:rPr sz="1400" spc="-100" dirty="0">
                <a:solidFill>
                  <a:srgbClr val="000010"/>
                </a:solidFill>
                <a:latin typeface="微软雅黑" panose="020B0503020204020204" charset="-122"/>
                <a:cs typeface="微软雅黑" panose="020B0503020204020204" charset="-122"/>
              </a:rPr>
              <a:t>相</a:t>
            </a:r>
            <a:r>
              <a:rPr sz="1400" dirty="0">
                <a:solidFill>
                  <a:srgbClr val="000010"/>
                </a:solidFill>
                <a:latin typeface="微软雅黑" panose="020B0503020204020204" charset="-122"/>
                <a:cs typeface="微软雅黑" panose="020B0503020204020204" charset="-122"/>
              </a:rPr>
              <a:t>比：</a:t>
            </a:r>
            <a:endParaRPr sz="1400">
              <a:latin typeface="微软雅黑" panose="020B0503020204020204" charset="-122"/>
              <a:cs typeface="微软雅黑" panose="020B0503020204020204" charset="-122"/>
            </a:endParaRPr>
          </a:p>
        </p:txBody>
      </p:sp>
      <p:sp>
        <p:nvSpPr>
          <p:cNvPr id="5" name="object 5"/>
          <p:cNvSpPr/>
          <p:nvPr/>
        </p:nvSpPr>
        <p:spPr>
          <a:xfrm>
            <a:off x="825500" y="2971800"/>
            <a:ext cx="1790700" cy="939800"/>
          </a:xfrm>
          <a:custGeom>
            <a:avLst/>
            <a:gdLst/>
            <a:ahLst/>
            <a:cxnLst/>
            <a:rect l="l" t="t" r="r" b="b"/>
            <a:pathLst>
              <a:path w="1790700" h="939800">
                <a:moveTo>
                  <a:pt x="1555751" y="0"/>
                </a:moveTo>
                <a:lnTo>
                  <a:pt x="234949" y="0"/>
                </a:lnTo>
                <a:lnTo>
                  <a:pt x="0" y="469901"/>
                </a:lnTo>
                <a:lnTo>
                  <a:pt x="234949" y="939800"/>
                </a:lnTo>
                <a:lnTo>
                  <a:pt x="1555751" y="939800"/>
                </a:lnTo>
                <a:lnTo>
                  <a:pt x="1790700" y="469901"/>
                </a:lnTo>
                <a:lnTo>
                  <a:pt x="1555751" y="0"/>
                </a:lnTo>
                <a:close/>
              </a:path>
            </a:pathLst>
          </a:custGeom>
          <a:solidFill>
            <a:srgbClr val="92DEF3"/>
          </a:solidFill>
        </p:spPr>
        <p:txBody>
          <a:bodyPr wrap="square" lIns="0" tIns="0" rIns="0" bIns="0" rtlCol="0"/>
          <a:lstStyle/>
          <a:p/>
        </p:txBody>
      </p:sp>
      <p:sp>
        <p:nvSpPr>
          <p:cNvPr id="6" name="object 6"/>
          <p:cNvSpPr txBox="1"/>
          <p:nvPr/>
        </p:nvSpPr>
        <p:spPr>
          <a:xfrm>
            <a:off x="1321019" y="3177503"/>
            <a:ext cx="787400" cy="532765"/>
          </a:xfrm>
          <a:prstGeom prst="rect">
            <a:avLst/>
          </a:prstGeom>
        </p:spPr>
        <p:txBody>
          <a:bodyPr vert="horz" wrap="square" lIns="0" tIns="12700" rIns="0" bIns="0" rtlCol="0">
            <a:spAutoFit/>
          </a:bodyPr>
          <a:lstStyle/>
          <a:p>
            <a:pPr algn="ctr">
              <a:lnSpc>
                <a:spcPct val="100000"/>
              </a:lnSpc>
              <a:spcBef>
                <a:spcPts val="100"/>
              </a:spcBef>
            </a:pPr>
            <a:r>
              <a:rPr sz="1500" dirty="0">
                <a:solidFill>
                  <a:srgbClr val="000010"/>
                </a:solidFill>
                <a:latin typeface="黑体" panose="02010609060101010101" charset="-122"/>
                <a:cs typeface="黑体" panose="02010609060101010101" charset="-122"/>
              </a:rPr>
              <a:t>身高提高</a:t>
            </a:r>
            <a:endParaRPr sz="1500">
              <a:latin typeface="黑体" panose="02010609060101010101" charset="-122"/>
              <a:cs typeface="黑体" panose="02010609060101010101" charset="-122"/>
            </a:endParaRPr>
          </a:p>
          <a:p>
            <a:pPr marL="12065" algn="ctr">
              <a:lnSpc>
                <a:spcPct val="100000"/>
              </a:lnSpc>
              <a:spcBef>
                <a:spcPts val="100"/>
              </a:spcBef>
            </a:pPr>
            <a:r>
              <a:rPr lang="en-US" sz="1800" b="1" spc="-10" dirty="0">
                <a:solidFill>
                  <a:srgbClr val="FFFFFF"/>
                </a:solidFill>
                <a:latin typeface="黑体" panose="02010609060101010101" charset="-122"/>
                <a:cs typeface="黑体" panose="02010609060101010101" charset="-122"/>
              </a:rPr>
              <a:t>3.5</a:t>
            </a:r>
            <a:r>
              <a:rPr sz="1800" b="1" spc="-10" dirty="0">
                <a:solidFill>
                  <a:srgbClr val="FFFFFF"/>
                </a:solidFill>
                <a:latin typeface="黑体" panose="02010609060101010101" charset="-122"/>
                <a:cs typeface="黑体" panose="02010609060101010101" charset="-122"/>
              </a:rPr>
              <a:t>cm</a:t>
            </a:r>
            <a:endParaRPr sz="1800">
              <a:latin typeface="黑体" panose="02010609060101010101" charset="-122"/>
              <a:cs typeface="黑体" panose="02010609060101010101" charset="-122"/>
            </a:endParaRPr>
          </a:p>
        </p:txBody>
      </p:sp>
      <p:sp>
        <p:nvSpPr>
          <p:cNvPr id="7" name="object 7"/>
          <p:cNvSpPr/>
          <p:nvPr/>
        </p:nvSpPr>
        <p:spPr>
          <a:xfrm>
            <a:off x="2730500" y="2971800"/>
            <a:ext cx="1790700" cy="939800"/>
          </a:xfrm>
          <a:custGeom>
            <a:avLst/>
            <a:gdLst/>
            <a:ahLst/>
            <a:cxnLst/>
            <a:rect l="l" t="t" r="r" b="b"/>
            <a:pathLst>
              <a:path w="1790700" h="939800">
                <a:moveTo>
                  <a:pt x="1555751" y="0"/>
                </a:moveTo>
                <a:lnTo>
                  <a:pt x="234948" y="0"/>
                </a:lnTo>
                <a:lnTo>
                  <a:pt x="0" y="469901"/>
                </a:lnTo>
                <a:lnTo>
                  <a:pt x="234948" y="939800"/>
                </a:lnTo>
                <a:lnTo>
                  <a:pt x="1555751" y="939800"/>
                </a:lnTo>
                <a:lnTo>
                  <a:pt x="1790700" y="469901"/>
                </a:lnTo>
                <a:lnTo>
                  <a:pt x="1555751" y="0"/>
                </a:lnTo>
                <a:close/>
              </a:path>
            </a:pathLst>
          </a:custGeom>
          <a:solidFill>
            <a:srgbClr val="1597BB"/>
          </a:solidFill>
        </p:spPr>
        <p:txBody>
          <a:bodyPr wrap="square" lIns="0" tIns="0" rIns="0" bIns="0" rtlCol="0"/>
          <a:lstStyle/>
          <a:p/>
        </p:txBody>
      </p:sp>
      <p:sp>
        <p:nvSpPr>
          <p:cNvPr id="8" name="object 8"/>
          <p:cNvSpPr txBox="1"/>
          <p:nvPr/>
        </p:nvSpPr>
        <p:spPr>
          <a:xfrm>
            <a:off x="3229870" y="3177503"/>
            <a:ext cx="787400" cy="532765"/>
          </a:xfrm>
          <a:prstGeom prst="rect">
            <a:avLst/>
          </a:prstGeom>
        </p:spPr>
        <p:txBody>
          <a:bodyPr vert="horz" wrap="square" lIns="0" tIns="12700" rIns="0" bIns="0" rtlCol="0">
            <a:spAutoFit/>
          </a:bodyPr>
          <a:lstStyle/>
          <a:p>
            <a:pPr algn="ctr">
              <a:lnSpc>
                <a:spcPct val="100000"/>
              </a:lnSpc>
              <a:spcBef>
                <a:spcPts val="100"/>
              </a:spcBef>
            </a:pPr>
            <a:r>
              <a:rPr sz="1500" dirty="0">
                <a:solidFill>
                  <a:srgbClr val="000010"/>
                </a:solidFill>
                <a:latin typeface="黑体" panose="02010609060101010101" charset="-122"/>
                <a:cs typeface="黑体" panose="02010609060101010101" charset="-122"/>
              </a:rPr>
              <a:t>体重提高</a:t>
            </a:r>
            <a:endParaRPr sz="1500">
              <a:latin typeface="黑体" panose="02010609060101010101" charset="-122"/>
              <a:cs typeface="黑体" panose="02010609060101010101" charset="-122"/>
            </a:endParaRPr>
          </a:p>
          <a:p>
            <a:pPr marL="12065" algn="ctr">
              <a:lnSpc>
                <a:spcPct val="100000"/>
              </a:lnSpc>
              <a:spcBef>
                <a:spcPts val="100"/>
              </a:spcBef>
            </a:pPr>
            <a:r>
              <a:rPr lang="en-US" sz="1800" b="1" spc="-10" dirty="0">
                <a:solidFill>
                  <a:srgbClr val="FFFFFF"/>
                </a:solidFill>
                <a:latin typeface="黑体" panose="02010609060101010101" charset="-122"/>
                <a:cs typeface="黑体" panose="02010609060101010101" charset="-122"/>
              </a:rPr>
              <a:t>1.2</a:t>
            </a:r>
            <a:r>
              <a:rPr sz="1800" b="1" spc="-10" dirty="0">
                <a:solidFill>
                  <a:srgbClr val="FFFFFF"/>
                </a:solidFill>
                <a:latin typeface="黑体" panose="02010609060101010101" charset="-122"/>
                <a:cs typeface="黑体" panose="02010609060101010101" charset="-122"/>
              </a:rPr>
              <a:t>kg</a:t>
            </a:r>
            <a:endParaRPr sz="1800">
              <a:latin typeface="黑体" panose="02010609060101010101" charset="-122"/>
              <a:cs typeface="黑体" panose="02010609060101010101" charset="-122"/>
            </a:endParaRPr>
          </a:p>
        </p:txBody>
      </p:sp>
      <p:sp>
        <p:nvSpPr>
          <p:cNvPr id="9" name="object 9"/>
          <p:cNvSpPr/>
          <p:nvPr/>
        </p:nvSpPr>
        <p:spPr>
          <a:xfrm>
            <a:off x="4635500" y="2971800"/>
            <a:ext cx="1790700" cy="939800"/>
          </a:xfrm>
          <a:custGeom>
            <a:avLst/>
            <a:gdLst/>
            <a:ahLst/>
            <a:cxnLst/>
            <a:rect l="l" t="t" r="r" b="b"/>
            <a:pathLst>
              <a:path w="1790700" h="939800">
                <a:moveTo>
                  <a:pt x="1555751" y="0"/>
                </a:moveTo>
                <a:lnTo>
                  <a:pt x="234948" y="0"/>
                </a:lnTo>
                <a:lnTo>
                  <a:pt x="0" y="469901"/>
                </a:lnTo>
                <a:lnTo>
                  <a:pt x="234948" y="939800"/>
                </a:lnTo>
                <a:lnTo>
                  <a:pt x="1555751" y="939800"/>
                </a:lnTo>
                <a:lnTo>
                  <a:pt x="1790700" y="469901"/>
                </a:lnTo>
                <a:lnTo>
                  <a:pt x="1555751" y="0"/>
                </a:lnTo>
                <a:close/>
              </a:path>
            </a:pathLst>
          </a:custGeom>
          <a:solidFill>
            <a:srgbClr val="D9D9D9"/>
          </a:solidFill>
        </p:spPr>
        <p:txBody>
          <a:bodyPr wrap="square" lIns="0" tIns="0" rIns="0" bIns="0" rtlCol="0"/>
          <a:lstStyle/>
          <a:p/>
        </p:txBody>
      </p:sp>
      <p:sp>
        <p:nvSpPr>
          <p:cNvPr id="10" name="object 10"/>
          <p:cNvSpPr txBox="1"/>
          <p:nvPr/>
        </p:nvSpPr>
        <p:spPr>
          <a:xfrm>
            <a:off x="5130642" y="3177503"/>
            <a:ext cx="787400" cy="532765"/>
          </a:xfrm>
          <a:prstGeom prst="rect">
            <a:avLst/>
          </a:prstGeom>
        </p:spPr>
        <p:txBody>
          <a:bodyPr vert="horz" wrap="square" lIns="0" tIns="12700" rIns="0" bIns="0" rtlCol="0">
            <a:spAutoFit/>
          </a:bodyPr>
          <a:lstStyle/>
          <a:p>
            <a:pPr algn="ctr">
              <a:lnSpc>
                <a:spcPct val="100000"/>
              </a:lnSpc>
              <a:spcBef>
                <a:spcPts val="100"/>
              </a:spcBef>
            </a:pPr>
            <a:r>
              <a:rPr sz="1500" dirty="0">
                <a:solidFill>
                  <a:srgbClr val="000010"/>
                </a:solidFill>
                <a:latin typeface="黑体" panose="02010609060101010101" charset="-122"/>
                <a:cs typeface="黑体" panose="02010609060101010101" charset="-122"/>
              </a:rPr>
              <a:t>坐高提高</a:t>
            </a:r>
            <a:endParaRPr sz="1500">
              <a:latin typeface="黑体" panose="02010609060101010101" charset="-122"/>
              <a:cs typeface="黑体" panose="02010609060101010101" charset="-122"/>
            </a:endParaRPr>
          </a:p>
          <a:p>
            <a:pPr marL="12065" algn="ctr">
              <a:lnSpc>
                <a:spcPct val="100000"/>
              </a:lnSpc>
              <a:spcBef>
                <a:spcPts val="100"/>
              </a:spcBef>
            </a:pPr>
            <a:r>
              <a:rPr lang="en-US" sz="1800" b="1" spc="-10" dirty="0">
                <a:solidFill>
                  <a:srgbClr val="FFFFFF"/>
                </a:solidFill>
                <a:latin typeface="黑体" panose="02010609060101010101" charset="-122"/>
                <a:cs typeface="黑体" panose="02010609060101010101" charset="-122"/>
              </a:rPr>
              <a:t>1.2</a:t>
            </a:r>
            <a:r>
              <a:rPr sz="1800" b="1" spc="-10" dirty="0">
                <a:solidFill>
                  <a:srgbClr val="FFFFFF"/>
                </a:solidFill>
                <a:latin typeface="黑体" panose="02010609060101010101" charset="-122"/>
                <a:cs typeface="黑体" panose="02010609060101010101" charset="-122"/>
              </a:rPr>
              <a:t>cm</a:t>
            </a:r>
            <a:endParaRPr sz="1800">
              <a:latin typeface="黑体" panose="02010609060101010101" charset="-122"/>
              <a:cs typeface="黑体" panose="02010609060101010101" charset="-122"/>
            </a:endParaRPr>
          </a:p>
        </p:txBody>
      </p:sp>
      <p:sp>
        <p:nvSpPr>
          <p:cNvPr id="11" name="object 11"/>
          <p:cNvSpPr/>
          <p:nvPr/>
        </p:nvSpPr>
        <p:spPr>
          <a:xfrm>
            <a:off x="6540500" y="2971800"/>
            <a:ext cx="1790700" cy="939800"/>
          </a:xfrm>
          <a:custGeom>
            <a:avLst/>
            <a:gdLst/>
            <a:ahLst/>
            <a:cxnLst/>
            <a:rect l="l" t="t" r="r" b="b"/>
            <a:pathLst>
              <a:path w="1790700" h="939800">
                <a:moveTo>
                  <a:pt x="1555751" y="0"/>
                </a:moveTo>
                <a:lnTo>
                  <a:pt x="234948" y="0"/>
                </a:lnTo>
                <a:lnTo>
                  <a:pt x="0" y="469901"/>
                </a:lnTo>
                <a:lnTo>
                  <a:pt x="234948" y="939800"/>
                </a:lnTo>
                <a:lnTo>
                  <a:pt x="1555751" y="939800"/>
                </a:lnTo>
                <a:lnTo>
                  <a:pt x="1790700" y="469901"/>
                </a:lnTo>
                <a:lnTo>
                  <a:pt x="1555751" y="0"/>
                </a:lnTo>
                <a:close/>
              </a:path>
            </a:pathLst>
          </a:custGeom>
          <a:solidFill>
            <a:srgbClr val="ADB9CA"/>
          </a:solidFill>
        </p:spPr>
        <p:txBody>
          <a:bodyPr wrap="square" lIns="0" tIns="0" rIns="0" bIns="0" rtlCol="0"/>
          <a:lstStyle/>
          <a:p/>
        </p:txBody>
      </p:sp>
      <p:sp>
        <p:nvSpPr>
          <p:cNvPr id="12" name="object 12"/>
          <p:cNvSpPr txBox="1"/>
          <p:nvPr/>
        </p:nvSpPr>
        <p:spPr>
          <a:xfrm>
            <a:off x="6845142" y="3070823"/>
            <a:ext cx="1168400" cy="749935"/>
          </a:xfrm>
          <a:prstGeom prst="rect">
            <a:avLst/>
          </a:prstGeom>
        </p:spPr>
        <p:txBody>
          <a:bodyPr vert="horz" wrap="square" lIns="0" tIns="6350" rIns="0" bIns="0" rtlCol="0">
            <a:spAutoFit/>
          </a:bodyPr>
          <a:lstStyle/>
          <a:p>
            <a:pPr marL="12700" marR="5080" algn="just">
              <a:lnSpc>
                <a:spcPct val="103000"/>
              </a:lnSpc>
              <a:spcBef>
                <a:spcPts val="50"/>
              </a:spcBef>
            </a:pPr>
            <a:r>
              <a:rPr sz="1500" dirty="0">
                <a:solidFill>
                  <a:srgbClr val="000010"/>
                </a:solidFill>
                <a:latin typeface="黑体" panose="02010609060101010101" charset="-122"/>
                <a:cs typeface="黑体" panose="02010609060101010101" charset="-122"/>
              </a:rPr>
              <a:t>桡骨尺骨矿物 质含量均增加  </a:t>
            </a:r>
            <a:r>
              <a:rPr sz="1700" b="1" spc="25" dirty="0">
                <a:solidFill>
                  <a:srgbClr val="FFFFFF"/>
                </a:solidFill>
                <a:latin typeface="黑体" panose="02010609060101010101" charset="-122"/>
                <a:cs typeface="黑体" panose="02010609060101010101" charset="-122"/>
              </a:rPr>
              <a:t>0.0</a:t>
            </a:r>
            <a:r>
              <a:rPr lang="en-US" sz="1700" b="1" spc="25" dirty="0">
                <a:solidFill>
                  <a:srgbClr val="FFFFFF"/>
                </a:solidFill>
                <a:latin typeface="黑体" panose="02010609060101010101" charset="-122"/>
                <a:cs typeface="黑体" panose="02010609060101010101" charset="-122"/>
              </a:rPr>
              <a:t>74</a:t>
            </a:r>
            <a:r>
              <a:rPr sz="1700" b="1" spc="25" dirty="0">
                <a:solidFill>
                  <a:srgbClr val="FFFFFF"/>
                </a:solidFill>
                <a:latin typeface="黑体" panose="02010609060101010101" charset="-122"/>
                <a:cs typeface="黑体" panose="02010609060101010101" charset="-122"/>
              </a:rPr>
              <a:t>g/cm</a:t>
            </a:r>
            <a:endParaRPr sz="1700">
              <a:latin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2908300" y="2425700"/>
            <a:ext cx="3327400" cy="1943100"/>
          </a:xfrm>
          <a:prstGeom prst="rect">
            <a:avLst/>
          </a:prstGeom>
        </p:spPr>
      </p:pic>
      <p:sp>
        <p:nvSpPr>
          <p:cNvPr id="3" name="object 3"/>
          <p:cNvSpPr txBox="1"/>
          <p:nvPr/>
        </p:nvSpPr>
        <p:spPr>
          <a:xfrm>
            <a:off x="562427" y="1020564"/>
            <a:ext cx="8078470" cy="1085850"/>
          </a:xfrm>
          <a:prstGeom prst="rect">
            <a:avLst/>
          </a:prstGeom>
        </p:spPr>
        <p:txBody>
          <a:bodyPr vert="horz" wrap="square" lIns="0" tIns="12700" rIns="0" bIns="0" rtlCol="0">
            <a:spAutoFit/>
          </a:bodyPr>
          <a:lstStyle/>
          <a:p>
            <a:pPr marL="12700">
              <a:lnSpc>
                <a:spcPct val="100000"/>
              </a:lnSpc>
              <a:spcBef>
                <a:spcPts val="100"/>
              </a:spcBef>
            </a:pPr>
            <a:r>
              <a:rPr lang="en-US" sz="1800" dirty="0">
                <a:latin typeface="黑体" panose="02010609060101010101" charset="-122"/>
                <a:cs typeface="黑体" panose="02010609060101010101" charset="-122"/>
              </a:rPr>
              <a:t>1</a:t>
            </a:r>
            <a:r>
              <a:rPr sz="1800" dirty="0">
                <a:latin typeface="黑体" panose="02010609060101010101" charset="-122"/>
                <a:cs typeface="黑体" panose="02010609060101010101" charset="-122"/>
              </a:rPr>
              <a:t>、学生饮用奶计划广受欢迎</a:t>
            </a:r>
            <a:endParaRPr sz="1800">
              <a:latin typeface="黑体" panose="02010609060101010101" charset="-122"/>
              <a:cs typeface="黑体" panose="02010609060101010101" charset="-122"/>
            </a:endParaRPr>
          </a:p>
          <a:p>
            <a:pPr marL="140335" marR="5080">
              <a:lnSpc>
                <a:spcPct val="146000"/>
              </a:lnSpc>
              <a:spcBef>
                <a:spcPts val="610"/>
              </a:spcBef>
            </a:pPr>
            <a:r>
              <a:rPr sz="1600" dirty="0">
                <a:latin typeface="黑体" panose="02010609060101010101" charset="-122"/>
                <a:cs typeface="黑体" panose="02010609060101010101" charset="-122"/>
              </a:rPr>
              <a:t>国家学生饮用奶计划启动20年来，现已在全国31个省区市、527个市（县）、共60000多所 中小学中开展，覆盖学生数约</a:t>
            </a:r>
            <a:r>
              <a:rPr sz="1600" dirty="0">
                <a:solidFill>
                  <a:srgbClr val="FF0000"/>
                </a:solidFill>
                <a:latin typeface="黑体" panose="02010609060101010101" charset="-122"/>
                <a:cs typeface="黑体" panose="02010609060101010101" charset="-122"/>
              </a:rPr>
              <a:t>3000</a:t>
            </a:r>
            <a:r>
              <a:rPr sz="1600" dirty="0">
                <a:latin typeface="黑体" panose="02010609060101010101" charset="-122"/>
                <a:cs typeface="黑体" panose="02010609060101010101" charset="-122"/>
              </a:rPr>
              <a:t>万人。</a:t>
            </a:r>
            <a:endParaRPr sz="1600">
              <a:latin typeface="黑体" panose="02010609060101010101" charset="-122"/>
              <a:cs typeface="黑体" panose="02010609060101010101" charset="-122"/>
            </a:endParaRPr>
          </a:p>
        </p:txBody>
      </p:sp>
      <p:sp>
        <p:nvSpPr>
          <p:cNvPr id="4" name="object 4"/>
          <p:cNvSpPr txBox="1">
            <a:spLocks noGrp="1"/>
          </p:cNvSpPr>
          <p:nvPr>
            <p:ph type="title"/>
          </p:nvPr>
        </p:nvSpPr>
        <p:spPr>
          <a:xfrm>
            <a:off x="235391" y="280822"/>
            <a:ext cx="5892800" cy="289560"/>
          </a:xfrm>
          <a:prstGeom prst="rect">
            <a:avLst/>
          </a:prstGeom>
        </p:spPr>
        <p:txBody>
          <a:bodyPr vert="horz" wrap="square" lIns="0" tIns="12700" rIns="0" bIns="0" rtlCol="0">
            <a:spAutoFit/>
          </a:bodyPr>
          <a:lstStyle/>
          <a:p>
            <a:pPr marL="12700">
              <a:lnSpc>
                <a:spcPct val="100000"/>
              </a:lnSpc>
              <a:spcBef>
                <a:spcPts val="100"/>
              </a:spcBef>
            </a:pPr>
            <a:r>
              <a:rPr sz="1800" dirty="0"/>
              <a:t>三、事实证明，开展“学生饮用奶计划”行之有效</a:t>
            </a:r>
            <a:endParaRPr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99488" y="1979316"/>
            <a:ext cx="939800" cy="1122680"/>
          </a:xfrm>
          <a:prstGeom prst="rect">
            <a:avLst/>
          </a:prstGeom>
        </p:spPr>
        <p:txBody>
          <a:bodyPr vert="horz" wrap="square" lIns="0" tIns="12700" rIns="0" bIns="0" rtlCol="0">
            <a:spAutoFit/>
          </a:bodyPr>
          <a:lstStyle/>
          <a:p>
            <a:pPr marL="12700">
              <a:lnSpc>
                <a:spcPct val="100000"/>
              </a:lnSpc>
              <a:spcBef>
                <a:spcPts val="100"/>
              </a:spcBef>
            </a:pPr>
            <a:r>
              <a:rPr sz="7200" dirty="0">
                <a:solidFill>
                  <a:srgbClr val="1597BB"/>
                </a:solidFill>
                <a:latin typeface="Times New Roman" panose="02020603050405020304"/>
                <a:cs typeface="Times New Roman" panose="02020603050405020304"/>
              </a:rPr>
              <a:t>02</a:t>
            </a:r>
            <a:endParaRPr sz="7200">
              <a:latin typeface="Times New Roman" panose="02020603050405020304"/>
              <a:cs typeface="Times New Roman" panose="02020603050405020304"/>
            </a:endParaRPr>
          </a:p>
        </p:txBody>
      </p:sp>
      <p:sp>
        <p:nvSpPr>
          <p:cNvPr id="3" name="object 3"/>
          <p:cNvSpPr txBox="1"/>
          <p:nvPr/>
        </p:nvSpPr>
        <p:spPr>
          <a:xfrm>
            <a:off x="2261783" y="2447140"/>
            <a:ext cx="5511800" cy="391160"/>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1597BB"/>
                </a:solidFill>
                <a:latin typeface="黑体" panose="02010609060101010101" charset="-122"/>
                <a:cs typeface="黑体" panose="02010609060101010101" charset="-122"/>
              </a:rPr>
              <a:t>为什么要在校内开展“学生饮用奶计划”</a:t>
            </a:r>
            <a:endParaRPr sz="2400">
              <a:latin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2893" y="278221"/>
            <a:ext cx="2819400" cy="330200"/>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000000"/>
                </a:solidFill>
              </a:rPr>
              <a:t>一、营养合理、适时补充</a:t>
            </a:r>
            <a:endParaRPr sz="2000"/>
          </a:p>
        </p:txBody>
      </p:sp>
      <p:pic>
        <p:nvPicPr>
          <p:cNvPr id="3" name="object 3"/>
          <p:cNvPicPr/>
          <p:nvPr/>
        </p:nvPicPr>
        <p:blipFill>
          <a:blip r:embed="rId1" cstate="print"/>
          <a:stretch>
            <a:fillRect/>
          </a:stretch>
        </p:blipFill>
        <p:spPr>
          <a:xfrm>
            <a:off x="5791200" y="2717800"/>
            <a:ext cx="2984500" cy="1866900"/>
          </a:xfrm>
          <a:prstGeom prst="rect">
            <a:avLst/>
          </a:prstGeom>
        </p:spPr>
      </p:pic>
      <p:pic>
        <p:nvPicPr>
          <p:cNvPr id="4" name="object 4"/>
          <p:cNvPicPr/>
          <p:nvPr/>
        </p:nvPicPr>
        <p:blipFill>
          <a:blip r:embed="rId2" cstate="print"/>
          <a:stretch>
            <a:fillRect/>
          </a:stretch>
        </p:blipFill>
        <p:spPr>
          <a:xfrm>
            <a:off x="609600" y="2641600"/>
            <a:ext cx="2159000" cy="2108200"/>
          </a:xfrm>
          <a:prstGeom prst="rect">
            <a:avLst/>
          </a:prstGeom>
        </p:spPr>
      </p:pic>
      <p:pic>
        <p:nvPicPr>
          <p:cNvPr id="5" name="object 5"/>
          <p:cNvPicPr/>
          <p:nvPr/>
        </p:nvPicPr>
        <p:blipFill>
          <a:blip r:embed="rId3" cstate="print"/>
          <a:stretch>
            <a:fillRect/>
          </a:stretch>
        </p:blipFill>
        <p:spPr>
          <a:xfrm>
            <a:off x="3136900" y="2717800"/>
            <a:ext cx="2032000" cy="2032000"/>
          </a:xfrm>
          <a:prstGeom prst="rect">
            <a:avLst/>
          </a:prstGeom>
        </p:spPr>
      </p:pic>
      <p:sp>
        <p:nvSpPr>
          <p:cNvPr id="6" name="object 6"/>
          <p:cNvSpPr txBox="1"/>
          <p:nvPr/>
        </p:nvSpPr>
        <p:spPr>
          <a:xfrm>
            <a:off x="546284" y="883573"/>
            <a:ext cx="7632700" cy="1473200"/>
          </a:xfrm>
          <a:prstGeom prst="rect">
            <a:avLst/>
          </a:prstGeom>
        </p:spPr>
        <p:txBody>
          <a:bodyPr vert="horz" wrap="square" lIns="0" tIns="12700" rIns="0" bIns="0" rtlCol="0">
            <a:spAutoFit/>
          </a:bodyPr>
          <a:lstStyle/>
          <a:p>
            <a:pPr marL="304165" marR="5080" indent="-292100">
              <a:lnSpc>
                <a:spcPct val="146000"/>
              </a:lnSpc>
              <a:spcBef>
                <a:spcPts val="100"/>
              </a:spcBef>
              <a:buFont typeface="Wingdings" panose="05000000000000000000"/>
              <a:buChar char=""/>
              <a:tabLst>
                <a:tab pos="304165" algn="l"/>
                <a:tab pos="304800" algn="l"/>
              </a:tabLst>
            </a:pPr>
            <a:r>
              <a:rPr sz="1600" dirty="0">
                <a:latin typeface="黑体" panose="02010609060101010101" charset="-122"/>
                <a:cs typeface="黑体" panose="02010609060101010101" charset="-122"/>
              </a:rPr>
              <a:t>上午第二节课后，大部分学生容易产生疲劳和饥饿感，常常出现注意力不集中、学 习效率降低的现象。</a:t>
            </a:r>
            <a:endParaRPr sz="1600">
              <a:latin typeface="黑体" panose="02010609060101010101" charset="-122"/>
              <a:cs typeface="黑体" panose="02010609060101010101" charset="-122"/>
            </a:endParaRPr>
          </a:p>
          <a:p>
            <a:pPr marL="304165" marR="5080" indent="-292100">
              <a:lnSpc>
                <a:spcPct val="151000"/>
              </a:lnSpc>
              <a:buFont typeface="Wingdings" panose="05000000000000000000"/>
              <a:buChar char=""/>
              <a:tabLst>
                <a:tab pos="304165" algn="l"/>
                <a:tab pos="304800" algn="l"/>
              </a:tabLst>
            </a:pPr>
            <a:r>
              <a:rPr sz="1600" dirty="0">
                <a:latin typeface="黑体" panose="02010609060101010101" charset="-122"/>
                <a:cs typeface="黑体" panose="02010609060101010101" charset="-122"/>
              </a:rPr>
              <a:t>定时（第二节课后）补充一</a:t>
            </a:r>
            <a:r>
              <a:rPr lang="zh-CN" sz="1600" dirty="0">
                <a:latin typeface="黑体" panose="02010609060101010101" charset="-122"/>
                <a:cs typeface="黑体" panose="02010609060101010101" charset="-122"/>
              </a:rPr>
              <a:t>杯牛</a:t>
            </a:r>
            <a:r>
              <a:rPr sz="1600" dirty="0">
                <a:latin typeface="黑体" panose="02010609060101010101" charset="-122"/>
                <a:cs typeface="黑体" panose="02010609060101010101" charset="-122"/>
              </a:rPr>
              <a:t>奶，能适时补充孩子所需营养，提高孩子上课注 意力和反应速度，保持良好的学习状态，又不会影响孩子午餐摄入量。</a:t>
            </a:r>
            <a:endParaRPr sz="1600">
              <a:latin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2893" y="278221"/>
            <a:ext cx="2819400" cy="330200"/>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000000"/>
                </a:solidFill>
              </a:rPr>
              <a:t>三、食育教育、健康未来</a:t>
            </a:r>
            <a:endParaRPr sz="2000"/>
          </a:p>
        </p:txBody>
      </p:sp>
      <p:sp>
        <p:nvSpPr>
          <p:cNvPr id="3" name="object 3"/>
          <p:cNvSpPr txBox="1"/>
          <p:nvPr/>
        </p:nvSpPr>
        <p:spPr>
          <a:xfrm>
            <a:off x="857176" y="1401717"/>
            <a:ext cx="7429500" cy="2212340"/>
          </a:xfrm>
          <a:prstGeom prst="rect">
            <a:avLst/>
          </a:prstGeom>
        </p:spPr>
        <p:txBody>
          <a:bodyPr vert="horz" wrap="square" lIns="0" tIns="12700" rIns="0" bIns="0" rtlCol="0">
            <a:spAutoFit/>
          </a:bodyPr>
          <a:lstStyle/>
          <a:p>
            <a:pPr marL="304800" indent="-292100">
              <a:lnSpc>
                <a:spcPct val="100000"/>
              </a:lnSpc>
              <a:spcBef>
                <a:spcPts val="100"/>
              </a:spcBef>
              <a:buFont typeface="Wingdings" panose="05000000000000000000"/>
              <a:buChar char=""/>
              <a:tabLst>
                <a:tab pos="304165" algn="l"/>
                <a:tab pos="304800" algn="l"/>
              </a:tabLst>
            </a:pPr>
            <a:r>
              <a:rPr sz="1600" dirty="0">
                <a:latin typeface="黑体" panose="02010609060101010101" charset="-122"/>
                <a:cs typeface="黑体" panose="02010609060101010101" charset="-122"/>
              </a:rPr>
              <a:t>在校开展学生饮用奶计划，能帮助学生建立良好的健康意识，普及营养知识，丰</a:t>
            </a:r>
            <a:endParaRPr sz="1600">
              <a:latin typeface="黑体" panose="02010609060101010101" charset="-122"/>
              <a:cs typeface="黑体" panose="02010609060101010101" charset="-122"/>
            </a:endParaRPr>
          </a:p>
          <a:p>
            <a:pPr>
              <a:lnSpc>
                <a:spcPct val="100000"/>
              </a:lnSpc>
              <a:spcBef>
                <a:spcPts val="20"/>
              </a:spcBef>
              <a:buFont typeface="Wingdings" panose="05000000000000000000"/>
              <a:buChar char=""/>
            </a:pPr>
            <a:endParaRPr sz="1450">
              <a:latin typeface="黑体" panose="02010609060101010101" charset="-122"/>
              <a:cs typeface="黑体" panose="02010609060101010101" charset="-122"/>
            </a:endParaRPr>
          </a:p>
          <a:p>
            <a:pPr marL="304800">
              <a:lnSpc>
                <a:spcPct val="100000"/>
              </a:lnSpc>
            </a:pPr>
            <a:r>
              <a:rPr sz="1600" dirty="0">
                <a:latin typeface="黑体" panose="02010609060101010101" charset="-122"/>
                <a:cs typeface="黑体" panose="02010609060101010101" charset="-122"/>
              </a:rPr>
              <a:t>富食育教育的内容；</a:t>
            </a:r>
            <a:endParaRPr sz="1600">
              <a:latin typeface="黑体" panose="02010609060101010101" charset="-122"/>
              <a:cs typeface="黑体" panose="02010609060101010101" charset="-122"/>
            </a:endParaRPr>
          </a:p>
          <a:p>
            <a:pPr>
              <a:lnSpc>
                <a:spcPct val="100000"/>
              </a:lnSpc>
              <a:spcBef>
                <a:spcPts val="60"/>
              </a:spcBef>
            </a:pPr>
            <a:endParaRPr sz="1500">
              <a:latin typeface="黑体" panose="02010609060101010101" charset="-122"/>
              <a:cs typeface="黑体" panose="02010609060101010101" charset="-122"/>
            </a:endParaRPr>
          </a:p>
          <a:p>
            <a:pPr marL="304800" indent="-292100">
              <a:lnSpc>
                <a:spcPct val="100000"/>
              </a:lnSpc>
              <a:buFont typeface="Wingdings" panose="05000000000000000000"/>
              <a:buChar char=""/>
              <a:tabLst>
                <a:tab pos="304165" algn="l"/>
                <a:tab pos="304800" algn="l"/>
              </a:tabLst>
            </a:pPr>
            <a:r>
              <a:rPr sz="1600" dirty="0">
                <a:latin typeface="黑体" panose="02010609060101010101" charset="-122"/>
                <a:cs typeface="黑体" panose="02010609060101010101" charset="-122"/>
              </a:rPr>
              <a:t>营养教育是通过改变人们的饮食行为而达到改变营养状况的一种有计划的行为；</a:t>
            </a:r>
            <a:endParaRPr sz="1600">
              <a:latin typeface="黑体" panose="02010609060101010101" charset="-122"/>
              <a:cs typeface="黑体" panose="02010609060101010101" charset="-122"/>
            </a:endParaRPr>
          </a:p>
          <a:p>
            <a:pPr marL="304800" marR="5080" indent="-292100">
              <a:lnSpc>
                <a:spcPct val="198000"/>
              </a:lnSpc>
              <a:buFont typeface="Wingdings" panose="05000000000000000000"/>
              <a:buChar char=""/>
              <a:tabLst>
                <a:tab pos="304165" algn="l"/>
                <a:tab pos="304800" algn="l"/>
              </a:tabLst>
            </a:pPr>
            <a:r>
              <a:rPr sz="1600" dirty="0">
                <a:latin typeface="黑体" panose="02010609060101010101" charset="-122"/>
                <a:cs typeface="黑体" panose="02010609060101010101" charset="-122"/>
              </a:rPr>
              <a:t>作为一种方便、经济的干预措施，营养教育正被各国政府和营养专家广泛应用于 改变大众营养状况的工作中。</a:t>
            </a:r>
            <a:endParaRPr sz="1600">
              <a:latin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2893" y="278221"/>
            <a:ext cx="2819400" cy="330200"/>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000000"/>
                </a:solidFill>
              </a:rPr>
              <a:t>三、食育教育、健康未来</a:t>
            </a:r>
            <a:endParaRPr sz="2000"/>
          </a:p>
        </p:txBody>
      </p:sp>
      <p:sp>
        <p:nvSpPr>
          <p:cNvPr id="3" name="object 3"/>
          <p:cNvSpPr txBox="1"/>
          <p:nvPr/>
        </p:nvSpPr>
        <p:spPr>
          <a:xfrm>
            <a:off x="857176" y="1264557"/>
            <a:ext cx="7429500" cy="2474595"/>
          </a:xfrm>
          <a:prstGeom prst="rect">
            <a:avLst/>
          </a:prstGeom>
        </p:spPr>
        <p:txBody>
          <a:bodyPr vert="horz" wrap="square" lIns="0" tIns="12700" rIns="0" bIns="0" rtlCol="0">
            <a:spAutoFit/>
          </a:bodyPr>
          <a:lstStyle/>
          <a:p>
            <a:pPr marL="304800" indent="-292100">
              <a:lnSpc>
                <a:spcPct val="100000"/>
              </a:lnSpc>
              <a:buFont typeface="Wingdings" panose="05000000000000000000"/>
              <a:buChar char=""/>
              <a:tabLst>
                <a:tab pos="304165" algn="l"/>
                <a:tab pos="304800" algn="l"/>
              </a:tabLst>
            </a:pPr>
            <a:r>
              <a:rPr sz="1600" dirty="0">
                <a:latin typeface="黑体" panose="02010609060101010101" charset="-122"/>
                <a:cs typeface="黑体" panose="02010609060101010101" charset="-122"/>
                <a:sym typeface="+mn-ea"/>
              </a:rPr>
              <a:t>在国际上，早在1934年，英国实施“牛奶进校园”计划；1946年，美国通过中小学午餐项目，现在牛奶成为必备食品；日本的校餐制度起源于1889年，1958年确定了牛奶是校餐必不可少的食品。</a:t>
            </a:r>
            <a:endParaRPr sz="1600" dirty="0">
              <a:latin typeface="黑体" panose="02010609060101010101" charset="-122"/>
              <a:cs typeface="黑体" panose="02010609060101010101" charset="-122"/>
            </a:endParaRPr>
          </a:p>
          <a:p>
            <a:pPr marL="304800" indent="-292100">
              <a:lnSpc>
                <a:spcPct val="100000"/>
              </a:lnSpc>
              <a:buFont typeface="Wingdings" panose="05000000000000000000"/>
              <a:buChar char=""/>
              <a:tabLst>
                <a:tab pos="304165" algn="l"/>
                <a:tab pos="304800" algn="l"/>
              </a:tabLst>
            </a:pPr>
            <a:endParaRPr sz="1600" dirty="0">
              <a:latin typeface="黑体" panose="02010609060101010101" charset="-122"/>
              <a:cs typeface="黑体" panose="02010609060101010101" charset="-122"/>
            </a:endParaRPr>
          </a:p>
          <a:p>
            <a:pPr marL="304800" indent="-292100">
              <a:lnSpc>
                <a:spcPct val="100000"/>
              </a:lnSpc>
              <a:buFont typeface="Wingdings" panose="05000000000000000000"/>
              <a:buChar char=""/>
              <a:tabLst>
                <a:tab pos="304165" algn="l"/>
                <a:tab pos="304800" algn="l"/>
              </a:tabLst>
            </a:pPr>
            <a:r>
              <a:rPr sz="1600" dirty="0">
                <a:latin typeface="黑体" panose="02010609060101010101" charset="-122"/>
                <a:cs typeface="黑体" panose="02010609060101010101" charset="-122"/>
              </a:rPr>
              <a:t>日本从二次大战后直到今天，在全国中小学校中推广学校午餐，并与学生奶密切结合，大力加强“食育”教育，显著改善了营养与健康。1950―2000年50年间，14岁男、女生平均身高分别增长18.2厘米和10.2厘米，而前50年内仅增长0.3厘米和0.8厘米，昔日“矮小日本人”的形象已根本扭转。</a:t>
            </a:r>
            <a:endParaRPr sz="1600" dirty="0">
              <a:latin typeface="黑体" panose="02010609060101010101" charset="-122"/>
              <a:cs typeface="黑体" panose="02010609060101010101" charset="-122"/>
            </a:endParaRPr>
          </a:p>
          <a:p>
            <a:pPr marL="304800" indent="-292100">
              <a:lnSpc>
                <a:spcPct val="100000"/>
              </a:lnSpc>
              <a:buFont typeface="Wingdings" panose="05000000000000000000"/>
              <a:buChar char=""/>
              <a:tabLst>
                <a:tab pos="304165" algn="l"/>
                <a:tab pos="304800" algn="l"/>
              </a:tabLst>
            </a:pPr>
            <a:endParaRPr sz="1600" dirty="0">
              <a:latin typeface="黑体" panose="02010609060101010101" charset="-122"/>
              <a:cs typeface="黑体" panose="02010609060101010101" charset="-122"/>
            </a:endParaRPr>
          </a:p>
          <a:p>
            <a:pPr marL="304800" indent="-292100">
              <a:lnSpc>
                <a:spcPct val="100000"/>
              </a:lnSpc>
              <a:buFont typeface="Wingdings" panose="05000000000000000000"/>
              <a:buChar char=""/>
              <a:tabLst>
                <a:tab pos="304165" algn="l"/>
                <a:tab pos="304800" algn="l"/>
              </a:tabLst>
            </a:pPr>
            <a:endParaRPr sz="1600">
              <a:latin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4569</Words>
  <Application>WPS 演示</Application>
  <PresentationFormat>全屏显示(16:9)</PresentationFormat>
  <Paragraphs>298</Paragraphs>
  <Slides>22</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22</vt:i4>
      </vt:variant>
    </vt:vector>
  </HeadingPairs>
  <TitlesOfParts>
    <vt:vector size="33" baseType="lpstr">
      <vt:lpstr>Arial</vt:lpstr>
      <vt:lpstr>宋体</vt:lpstr>
      <vt:lpstr>Wingdings</vt:lpstr>
      <vt:lpstr>黑体</vt:lpstr>
      <vt:lpstr>Calibri</vt:lpstr>
      <vt:lpstr>Wingdings</vt:lpstr>
      <vt:lpstr>Times New Roman</vt:lpstr>
      <vt:lpstr>微软雅黑</vt:lpstr>
      <vt:lpstr>Arial Unicode MS</vt:lpstr>
      <vt:lpstr>Arial</vt:lpstr>
      <vt:lpstr>Office Theme</vt:lpstr>
      <vt:lpstr>01</vt:lpstr>
      <vt:lpstr>一、学生的营养与健康现状决定了“干预”的必要性</vt:lpstr>
      <vt:lpstr>一、学生的营养与健康现状决定了“干预”的必要性</vt:lpstr>
      <vt:lpstr>二、事实证明，开展“学生饮用奶计划”行之有效</vt:lpstr>
      <vt:lpstr>三、事实证明，开展“学生饮用奶计划”行之有效</vt:lpstr>
      <vt:lpstr>02</vt:lpstr>
      <vt:lpstr>一、营养合理、适时补充</vt:lpstr>
      <vt:lpstr>三、食育教育、健康未来</vt:lpstr>
      <vt:lpstr>三、食育教育、健康未来</vt:lpstr>
      <vt:lpstr>03</vt:lpstr>
      <vt:lpstr>一、政府支持是学生饮用奶计划推广的有力保障</vt:lpstr>
      <vt:lpstr>一、政府支持是学生饮用奶计划推广的有力保障</vt:lpstr>
      <vt:lpstr>一、政府支持是学生饮用奶计划推广的有力保障</vt:lpstr>
      <vt:lpstr>一、政府支持是学生饮用奶计划推广的有力保障</vt:lpstr>
      <vt:lpstr>一、政府支持是学生饮用奶计划推广的有力保障</vt:lpstr>
      <vt:lpstr>一、政府支持是学生饮用奶计划推广的有力保障 </vt:lpstr>
      <vt:lpstr>Q3：鲜奶的营养价值</vt:lpstr>
      <vt:lpstr>    Q4:喝活性益生菌酸奶的好处</vt:lpstr>
      <vt:lpstr>三、教师参与是落实有效干预的关键</vt:lpstr>
      <vt:lpstr>三、教师参与是落实有效干预的关键</vt:lpstr>
      <vt:lpstr>三、教师参与是落实有效干预的关键</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周15387470530</cp:lastModifiedBy>
  <cp:revision>32</cp:revision>
  <dcterms:created xsi:type="dcterms:W3CDTF">2021-11-19T15:39:00Z</dcterms:created>
  <dcterms:modified xsi:type="dcterms:W3CDTF">2025-06-06T14:55:32Z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2052-12.1.0.21171</vt:lpwstr>
  </property>
  <property fmtid="{D5CDD505-2E9C-101B-9397-08002B2CF9AE}" pid="3" name="ICV">
    <vt:lpwstr>D4D6D7D4106444EAAF796ADC9398A76E</vt:lpwstr>
  </property>
</Properties>
</file>